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1" r:id="rId5"/>
    <p:sldMasterId id="2147483763" r:id="rId6"/>
    <p:sldMasterId id="2147483806" r:id="rId7"/>
    <p:sldMasterId id="2147483856" r:id="rId8"/>
  </p:sldMasterIdLst>
  <p:notesMasterIdLst>
    <p:notesMasterId r:id="rId44"/>
  </p:notesMasterIdLst>
  <p:handoutMasterIdLst>
    <p:handoutMasterId r:id="rId45"/>
  </p:handoutMasterIdLst>
  <p:sldIdLst>
    <p:sldId id="267" r:id="rId9"/>
    <p:sldId id="311" r:id="rId10"/>
    <p:sldId id="278" r:id="rId11"/>
    <p:sldId id="270" r:id="rId12"/>
    <p:sldId id="264" r:id="rId13"/>
    <p:sldId id="2147483565" r:id="rId14"/>
    <p:sldId id="2147483566" r:id="rId15"/>
    <p:sldId id="279" r:id="rId16"/>
    <p:sldId id="2147481921" r:id="rId17"/>
    <p:sldId id="2147481923" r:id="rId18"/>
    <p:sldId id="2147481922" r:id="rId19"/>
    <p:sldId id="2147481925" r:id="rId20"/>
    <p:sldId id="2147478627" r:id="rId21"/>
    <p:sldId id="2147479765" r:id="rId22"/>
    <p:sldId id="367" r:id="rId23"/>
    <p:sldId id="2147479761" r:id="rId24"/>
    <p:sldId id="2147481918" r:id="rId25"/>
    <p:sldId id="2147481915" r:id="rId26"/>
    <p:sldId id="2147481960" r:id="rId27"/>
    <p:sldId id="257" r:id="rId28"/>
    <p:sldId id="334" r:id="rId29"/>
    <p:sldId id="2147483625" r:id="rId30"/>
    <p:sldId id="2147483647" r:id="rId31"/>
    <p:sldId id="272" r:id="rId32"/>
    <p:sldId id="276" r:id="rId33"/>
    <p:sldId id="281" r:id="rId34"/>
    <p:sldId id="263" r:id="rId35"/>
    <p:sldId id="2147483537" r:id="rId36"/>
    <p:sldId id="265" r:id="rId37"/>
    <p:sldId id="268" r:id="rId38"/>
    <p:sldId id="269" r:id="rId39"/>
    <p:sldId id="256" r:id="rId40"/>
    <p:sldId id="259" r:id="rId41"/>
    <p:sldId id="280" r:id="rId42"/>
    <p:sldId id="214748117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DD"/>
    <a:srgbClr val="0885C4"/>
    <a:srgbClr val="65B1FC"/>
    <a:srgbClr val="324147"/>
    <a:srgbClr val="2A4F60"/>
    <a:srgbClr val="215C79"/>
    <a:srgbClr val="1178AB"/>
    <a:srgbClr val="196A92"/>
    <a:srgbClr val="A6A6A6"/>
    <a:srgbClr val="FCC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B97D7-D6FE-2EDB-2E19-902E2F6FA13F}" v="36" dt="2024-11-23T14:35:01.411"/>
    <p1510:client id="{4B1FBA35-0A58-1204-DF1B-7D1130E38D20}" v="15" dt="2024-11-23T14:40:10.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6" y="4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0.17160791828662331"/>
          <c:w val="0.96562499999999996"/>
          <c:h val="0.62407465415333341"/>
        </c:manualLayout>
      </c:layout>
      <c:barChart>
        <c:barDir val="col"/>
        <c:grouping val="clustered"/>
        <c:varyColors val="0"/>
        <c:ser>
          <c:idx val="0"/>
          <c:order val="0"/>
          <c:tx>
            <c:strRef>
              <c:f>Sheet1!$B$1</c:f>
              <c:strCache>
                <c:ptCount val="1"/>
                <c:pt idx="0">
                  <c:v>Series 1</c:v>
                </c:pt>
              </c:strCache>
            </c:strRef>
          </c:tx>
          <c:spPr>
            <a:gradFill flip="none" rotWithShape="1">
              <a:gsLst>
                <a:gs pos="0">
                  <a:srgbClr val="FF5C39"/>
                </a:gs>
                <a:gs pos="80000">
                  <a:srgbClr val="C03BC4"/>
                </a:gs>
              </a:gsLst>
              <a:lin ang="2700000" scaled="1"/>
              <a:tileRect/>
            </a:gradFill>
            <a:ln>
              <a:noFill/>
            </a:ln>
            <a:effectLst/>
          </c:spPr>
          <c:invertIfNegative val="0"/>
          <c:dLbls>
            <c:dLbl>
              <c:idx val="2"/>
              <c:layout>
                <c:manualLayout>
                  <c:x val="-6.1515748031496065E-8"/>
                  <c:y val="3.7993531220821371E-7"/>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10237499999999998"/>
                      <c:h val="0.18646693214013385"/>
                    </c:manualLayout>
                  </c15:layout>
                </c:ext>
                <c:ext xmlns:c16="http://schemas.microsoft.com/office/drawing/2014/chart" uri="{C3380CC4-5D6E-409C-BE32-E72D297353CC}">
                  <c16:uniqueId val="{00000003-0B25-4082-A951-11F5C35B388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0%</c:formatCode>
                <c:ptCount val="5"/>
                <c:pt idx="0">
                  <c:v>0</c:v>
                </c:pt>
                <c:pt idx="1">
                  <c:v>7.0000000000000007E-2</c:v>
                </c:pt>
                <c:pt idx="2">
                  <c:v>0.36</c:v>
                </c:pt>
                <c:pt idx="3">
                  <c:v>0.28000000000000003</c:v>
                </c:pt>
                <c:pt idx="4">
                  <c:v>0.28999999999999998</c:v>
                </c:pt>
              </c:numCache>
            </c:numRef>
          </c:val>
          <c:extLst>
            <c:ext xmlns:c16="http://schemas.microsoft.com/office/drawing/2014/chart" uri="{C3380CC4-5D6E-409C-BE32-E72D297353CC}">
              <c16:uniqueId val="{00000000-0B25-4082-A951-11F5C35B3889}"/>
            </c:ext>
          </c:extLst>
        </c:ser>
        <c:dLbls>
          <c:showLegendKey val="0"/>
          <c:showVal val="0"/>
          <c:showCatName val="0"/>
          <c:showSerName val="0"/>
          <c:showPercent val="0"/>
          <c:showBubbleSize val="0"/>
        </c:dLbls>
        <c:gapWidth val="59"/>
        <c:overlap val="-27"/>
        <c:axId val="1496964416"/>
        <c:axId val="1496987936"/>
      </c:barChart>
      <c:catAx>
        <c:axId val="1496964416"/>
        <c:scaling>
          <c:orientation val="minMax"/>
        </c:scaling>
        <c:delete val="0"/>
        <c:axPos val="b"/>
        <c:numFmt formatCode="General" sourceLinked="1"/>
        <c:majorTickMark val="none"/>
        <c:minorTickMark val="none"/>
        <c:tickLblPos val="nextTo"/>
        <c:spPr>
          <a:noFill/>
          <a:ln w="9525" cap="flat" cmpd="sng" algn="ctr">
            <a:solidFill>
              <a:srgbClr val="3A4953"/>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496987936"/>
        <c:crosses val="autoZero"/>
        <c:auto val="1"/>
        <c:lblAlgn val="ctr"/>
        <c:lblOffset val="100"/>
        <c:noMultiLvlLbl val="0"/>
      </c:catAx>
      <c:valAx>
        <c:axId val="1496987936"/>
        <c:scaling>
          <c:orientation val="minMax"/>
        </c:scaling>
        <c:delete val="1"/>
        <c:axPos val="l"/>
        <c:numFmt formatCode="0%" sourceLinked="1"/>
        <c:majorTickMark val="none"/>
        <c:minorTickMark val="none"/>
        <c:tickLblPos val="nextTo"/>
        <c:crossAx val="1496964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847929571665841E-2"/>
          <c:y val="9.5421623067075356E-2"/>
          <c:w val="0.90322663915656221"/>
          <c:h val="0.80608238151560152"/>
        </c:manualLayout>
      </c:layout>
      <c:barChart>
        <c:barDir val="col"/>
        <c:grouping val="clustered"/>
        <c:varyColors val="0"/>
        <c:ser>
          <c:idx val="0"/>
          <c:order val="0"/>
          <c:tx>
            <c:strRef>
              <c:f>Sheet1!$B$1</c:f>
              <c:strCache>
                <c:ptCount val="1"/>
                <c:pt idx="0">
                  <c:v>Model-based Agents</c:v>
                </c:pt>
              </c:strCache>
            </c:strRef>
          </c:tx>
          <c:spPr>
            <a:solidFill>
              <a:srgbClr val="394952"/>
            </a:solidFill>
            <a:ln>
              <a:noFill/>
            </a:ln>
            <a:effectLst/>
          </c:spPr>
          <c:invertIfNegative val="0"/>
          <c:dPt>
            <c:idx val="0"/>
            <c:invertIfNegative val="0"/>
            <c:bubble3D val="0"/>
            <c:spPr>
              <a:solidFill>
                <a:srgbClr val="5A616E"/>
              </a:solidFill>
              <a:ln>
                <a:noFill/>
              </a:ln>
              <a:effectLst/>
            </c:spPr>
            <c:extLst>
              <c:ext xmlns:c16="http://schemas.microsoft.com/office/drawing/2014/chart" uri="{C3380CC4-5D6E-409C-BE32-E72D297353CC}">
                <c16:uniqueId val="{00000008-BA62-7A41-A84C-0A46F6B2B0B4}"/>
              </c:ext>
            </c:extLst>
          </c:dPt>
          <c:cat>
            <c:strRef>
              <c:f>Sheet1!$A$2</c:f>
              <c:strCache>
                <c:ptCount val="1"/>
                <c:pt idx="0">
                  <c:v>WebArena Benchmark (by CMU)</c:v>
                </c:pt>
              </c:strCache>
            </c:strRef>
          </c:cat>
          <c:val>
            <c:numRef>
              <c:f>Sheet1!$B$2</c:f>
              <c:numCache>
                <c:formatCode>General</c:formatCode>
                <c:ptCount val="1"/>
                <c:pt idx="0">
                  <c:v>4.4000000000000004</c:v>
                </c:pt>
              </c:numCache>
            </c:numRef>
          </c:val>
          <c:extLst>
            <c:ext xmlns:c16="http://schemas.microsoft.com/office/drawing/2014/chart" uri="{C3380CC4-5D6E-409C-BE32-E72D297353CC}">
              <c16:uniqueId val="{00000000-BA62-7A41-A84C-0A46F6B2B0B4}"/>
            </c:ext>
          </c:extLst>
        </c:ser>
        <c:ser>
          <c:idx val="1"/>
          <c:order val="1"/>
          <c:tx>
            <c:strRef>
              <c:f>Sheet1!$C$1</c:f>
              <c:strCache>
                <c:ptCount val="1"/>
                <c:pt idx="0">
                  <c:v>Monolithic Agents</c:v>
                </c:pt>
              </c:strCache>
            </c:strRef>
          </c:tx>
          <c:spPr>
            <a:solidFill>
              <a:srgbClr val="5A616E"/>
            </a:solidFill>
            <a:ln>
              <a:noFill/>
            </a:ln>
            <a:effectLst/>
          </c:spPr>
          <c:invertIfNegative val="0"/>
          <c:dPt>
            <c:idx val="0"/>
            <c:invertIfNegative val="0"/>
            <c:bubble3D val="0"/>
            <c:spPr>
              <a:solidFill>
                <a:srgbClr val="959AA3"/>
              </a:solidFill>
              <a:ln>
                <a:noFill/>
              </a:ln>
              <a:effectLst/>
            </c:spPr>
            <c:extLst>
              <c:ext xmlns:c16="http://schemas.microsoft.com/office/drawing/2014/chart" uri="{C3380CC4-5D6E-409C-BE32-E72D297353CC}">
                <c16:uniqueId val="{00000007-BA62-7A41-A84C-0A46F6B2B0B4}"/>
              </c:ext>
            </c:extLst>
          </c:dPt>
          <c:cat>
            <c:strRef>
              <c:f>Sheet1!$A$2</c:f>
              <c:strCache>
                <c:ptCount val="1"/>
                <c:pt idx="0">
                  <c:v>WebArena Benchmark (by CMU)</c:v>
                </c:pt>
              </c:strCache>
            </c:strRef>
          </c:cat>
          <c:val>
            <c:numRef>
              <c:f>Sheet1!$C$2</c:f>
              <c:numCache>
                <c:formatCode>General</c:formatCode>
                <c:ptCount val="1"/>
                <c:pt idx="0">
                  <c:v>14.7</c:v>
                </c:pt>
              </c:numCache>
            </c:numRef>
          </c:val>
          <c:extLst>
            <c:ext xmlns:c16="http://schemas.microsoft.com/office/drawing/2014/chart" uri="{C3380CC4-5D6E-409C-BE32-E72D297353CC}">
              <c16:uniqueId val="{00000001-BA62-7A41-A84C-0A46F6B2B0B4}"/>
            </c:ext>
          </c:extLst>
        </c:ser>
        <c:ser>
          <c:idx val="2"/>
          <c:order val="2"/>
          <c:tx>
            <c:strRef>
              <c:f>Sheet1!$D$1</c:f>
              <c:strCache>
                <c:ptCount val="1"/>
                <c:pt idx="0">
                  <c:v>Multi-agents (Magnetic-1)</c:v>
                </c:pt>
              </c:strCache>
            </c:strRef>
          </c:tx>
          <c:spPr>
            <a:solidFill>
              <a:srgbClr val="959AA3"/>
            </a:solidFill>
            <a:ln>
              <a:noFill/>
            </a:ln>
            <a:effectLst/>
          </c:spPr>
          <c:invertIfNegative val="0"/>
          <c:dPt>
            <c:idx val="0"/>
            <c:invertIfNegative val="0"/>
            <c:bubble3D val="0"/>
            <c:spPr>
              <a:solidFill>
                <a:srgbClr val="ABB0B5"/>
              </a:solidFill>
              <a:ln>
                <a:noFill/>
              </a:ln>
              <a:effectLst/>
            </c:spPr>
            <c:extLst>
              <c:ext xmlns:c16="http://schemas.microsoft.com/office/drawing/2014/chart" uri="{C3380CC4-5D6E-409C-BE32-E72D297353CC}">
                <c16:uniqueId val="{00000006-BA62-7A41-A84C-0A46F6B2B0B4}"/>
              </c:ext>
            </c:extLst>
          </c:dPt>
          <c:cat>
            <c:strRef>
              <c:f>Sheet1!$A$2</c:f>
              <c:strCache>
                <c:ptCount val="1"/>
                <c:pt idx="0">
                  <c:v>WebArena Benchmark (by CMU)</c:v>
                </c:pt>
              </c:strCache>
            </c:strRef>
          </c:cat>
          <c:val>
            <c:numRef>
              <c:f>Sheet1!$D$2</c:f>
              <c:numCache>
                <c:formatCode>General</c:formatCode>
                <c:ptCount val="1"/>
                <c:pt idx="0">
                  <c:v>32</c:v>
                </c:pt>
              </c:numCache>
            </c:numRef>
          </c:val>
          <c:extLst>
            <c:ext xmlns:c16="http://schemas.microsoft.com/office/drawing/2014/chart" uri="{C3380CC4-5D6E-409C-BE32-E72D297353CC}">
              <c16:uniqueId val="{00000002-BA62-7A41-A84C-0A46F6B2B0B4}"/>
            </c:ext>
          </c:extLst>
        </c:ser>
        <c:ser>
          <c:idx val="3"/>
          <c:order val="3"/>
          <c:tx>
            <c:strRef>
              <c:f>Sheet1!$E$1</c:f>
              <c:strCache>
                <c:ptCount val="1"/>
                <c:pt idx="0">
                  <c:v>Multi-agents + HIL</c:v>
                </c:pt>
              </c:strCache>
            </c:strRef>
          </c:tx>
          <c:spPr>
            <a:solidFill>
              <a:schemeClr val="accent4"/>
            </a:solidFill>
            <a:ln>
              <a:noFill/>
            </a:ln>
            <a:effectLst/>
          </c:spPr>
          <c:invertIfNegative val="0"/>
          <c:dPt>
            <c:idx val="0"/>
            <c:invertIfNegative val="0"/>
            <c:bubble3D val="0"/>
            <c:spPr>
              <a:gradFill flip="none" rotWithShape="1">
                <a:gsLst>
                  <a:gs pos="0">
                    <a:srgbClr val="FFA38B"/>
                  </a:gs>
                  <a:gs pos="98000">
                    <a:srgbClr val="D59ED7"/>
                  </a:gs>
                </a:gsLst>
                <a:path path="circle">
                  <a:fillToRect l="100000" t="100000"/>
                </a:path>
                <a:tileRect r="-100000" b="-100000"/>
              </a:gradFill>
              <a:ln>
                <a:noFill/>
              </a:ln>
              <a:effectLst/>
            </c:spPr>
            <c:extLst>
              <c:ext xmlns:c16="http://schemas.microsoft.com/office/drawing/2014/chart" uri="{C3380CC4-5D6E-409C-BE32-E72D297353CC}">
                <c16:uniqueId val="{00000005-BA62-7A41-A84C-0A46F6B2B0B4}"/>
              </c:ext>
            </c:extLst>
          </c:dPt>
          <c:cat>
            <c:strRef>
              <c:f>Sheet1!$A$2</c:f>
              <c:strCache>
                <c:ptCount val="1"/>
                <c:pt idx="0">
                  <c:v>WebArena Benchmark (by CMU)</c:v>
                </c:pt>
              </c:strCache>
            </c:strRef>
          </c:cat>
          <c:val>
            <c:numRef>
              <c:f>Sheet1!$E$2</c:f>
              <c:numCache>
                <c:formatCode>General</c:formatCode>
                <c:ptCount val="1"/>
                <c:pt idx="0">
                  <c:v>66</c:v>
                </c:pt>
              </c:numCache>
            </c:numRef>
          </c:val>
          <c:extLst>
            <c:ext xmlns:c16="http://schemas.microsoft.com/office/drawing/2014/chart" uri="{C3380CC4-5D6E-409C-BE32-E72D297353CC}">
              <c16:uniqueId val="{00000003-BA62-7A41-A84C-0A46F6B2B0B4}"/>
            </c:ext>
          </c:extLst>
        </c:ser>
        <c:ser>
          <c:idx val="4"/>
          <c:order val="4"/>
          <c:tx>
            <c:strRef>
              <c:f>Sheet1!$F$1</c:f>
              <c:strCache>
                <c:ptCount val="1"/>
                <c:pt idx="0">
                  <c:v>Human</c:v>
                </c:pt>
              </c:strCache>
            </c:strRef>
          </c:tx>
          <c:spPr>
            <a:gradFill flip="none" rotWithShape="1">
              <a:gsLst>
                <a:gs pos="0">
                  <a:srgbClr val="FF5C39"/>
                </a:gs>
                <a:gs pos="99000">
                  <a:srgbClr val="C03BC4"/>
                </a:gs>
              </a:gsLst>
              <a:path path="circle">
                <a:fillToRect t="100000" r="100000"/>
              </a:path>
              <a:tileRect l="-100000" b="-100000"/>
            </a:gradFill>
            <a:ln>
              <a:noFill/>
            </a:ln>
            <a:effectLst/>
          </c:spPr>
          <c:invertIfNegative val="0"/>
          <c:cat>
            <c:strRef>
              <c:f>Sheet1!$A$2</c:f>
              <c:strCache>
                <c:ptCount val="1"/>
                <c:pt idx="0">
                  <c:v>WebArena Benchmark (by CMU)</c:v>
                </c:pt>
              </c:strCache>
            </c:strRef>
          </c:cat>
          <c:val>
            <c:numRef>
              <c:f>Sheet1!$F$2</c:f>
              <c:numCache>
                <c:formatCode>General</c:formatCode>
                <c:ptCount val="1"/>
                <c:pt idx="0">
                  <c:v>78</c:v>
                </c:pt>
              </c:numCache>
            </c:numRef>
          </c:val>
          <c:extLst>
            <c:ext xmlns:c16="http://schemas.microsoft.com/office/drawing/2014/chart" uri="{C3380CC4-5D6E-409C-BE32-E72D297353CC}">
              <c16:uniqueId val="{00000004-BA62-7A41-A84C-0A46F6B2B0B4}"/>
            </c:ext>
          </c:extLst>
        </c:ser>
        <c:dLbls>
          <c:showLegendKey val="0"/>
          <c:showVal val="0"/>
          <c:showCatName val="0"/>
          <c:showSerName val="0"/>
          <c:showPercent val="0"/>
          <c:showBubbleSize val="0"/>
        </c:dLbls>
        <c:gapWidth val="219"/>
        <c:overlap val="-27"/>
        <c:axId val="68734687"/>
        <c:axId val="68412863"/>
      </c:barChart>
      <c:catAx>
        <c:axId val="6873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8412863"/>
        <c:crosses val="autoZero"/>
        <c:auto val="1"/>
        <c:lblAlgn val="ctr"/>
        <c:lblOffset val="100"/>
        <c:noMultiLvlLbl val="0"/>
      </c:catAx>
      <c:valAx>
        <c:axId val="68412863"/>
        <c:scaling>
          <c:orientation val="minMax"/>
        </c:scaling>
        <c:delete val="0"/>
        <c:axPos val="l"/>
        <c:title>
          <c:tx>
            <c:rich>
              <a:bodyPr rot="-5400000" spcFirstLastPara="1" vertOverflow="ellipsis" vert="horz" wrap="square" anchor="ctr" anchorCtr="1"/>
              <a:lstStyle/>
              <a:p>
                <a:pPr algn="ctr" rtl="0">
                  <a:defRPr sz="1400" b="0" i="0" u="none" strike="noStrike" kern="1200" baseline="0">
                    <a:solidFill>
                      <a:srgbClr val="FFFFFF">
                        <a:lumMod val="65000"/>
                        <a:lumOff val="35000"/>
                      </a:srgbClr>
                    </a:solidFill>
                    <a:latin typeface="+mn-lt"/>
                    <a:ea typeface="+mn-ea"/>
                    <a:cs typeface="+mn-cs"/>
                  </a:defRPr>
                </a:pPr>
                <a:r>
                  <a:rPr lang="en-US" sz="1400" b="0" i="0" u="none" strike="noStrike" kern="1200" baseline="0">
                    <a:solidFill>
                      <a:srgbClr val="FFFFFF">
                        <a:lumMod val="65000"/>
                        <a:lumOff val="35000"/>
                      </a:srgbClr>
                    </a:solidFill>
                    <a:latin typeface="+mn-lt"/>
                    <a:ea typeface="+mn-ea"/>
                    <a:cs typeface="+mn-cs"/>
                  </a:rPr>
                  <a:t>Task Completion Rates</a:t>
                </a:r>
              </a:p>
            </c:rich>
          </c:tx>
          <c:layout>
            <c:manualLayout>
              <c:xMode val="edge"/>
              <c:yMode val="edge"/>
              <c:x val="9.400313652197647E-3"/>
              <c:y val="0.34949979395301467"/>
            </c:manualLayout>
          </c:layout>
          <c:overlay val="0"/>
          <c:spPr>
            <a:noFill/>
            <a:ln>
              <a:noFill/>
            </a:ln>
            <a:effectLst/>
          </c:spPr>
          <c:txPr>
            <a:bodyPr rot="-5400000" spcFirstLastPara="1" vertOverflow="ellipsis" vert="horz" wrap="square" anchor="ctr" anchorCtr="1"/>
            <a:lstStyle/>
            <a:p>
              <a:pPr algn="ctr" rtl="0">
                <a:defRPr sz="1400" b="0" i="0" u="none" strike="noStrike" kern="1200" baseline="0">
                  <a:solidFill>
                    <a:srgbClr val="FFFFFF">
                      <a:lumMod val="65000"/>
                      <a:lumOff val="35000"/>
                    </a:srgb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34687"/>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967CC-15CB-878C-F01E-B8CE670A3D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065FA0-461D-0DF2-682C-8D459DC745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E81D48-C53B-4FB4-8EAF-B216BE04368C}" type="datetimeFigureOut">
              <a:rPr lang="en-US" smtClean="0"/>
              <a:t>11/26/2024</a:t>
            </a:fld>
            <a:endParaRPr lang="en-US"/>
          </a:p>
        </p:txBody>
      </p:sp>
      <p:sp>
        <p:nvSpPr>
          <p:cNvPr id="4" name="Footer Placeholder 3">
            <a:extLst>
              <a:ext uri="{FF2B5EF4-FFF2-40B4-BE49-F238E27FC236}">
                <a16:creationId xmlns:a16="http://schemas.microsoft.com/office/drawing/2014/main" id="{06939E82-981B-39CA-7FEE-E703428DF6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AE595-C018-6E14-6BEA-24553588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50426-A0F1-467C-AB1A-A5D300C4EFFE}" type="slidenum">
              <a:rPr lang="en-US" smtClean="0"/>
              <a:t>‹#›</a:t>
            </a:fld>
            <a:endParaRPr lang="en-US"/>
          </a:p>
        </p:txBody>
      </p:sp>
    </p:spTree>
    <p:extLst>
      <p:ext uri="{BB962C8B-B14F-4D97-AF65-F5344CB8AC3E}">
        <p14:creationId xmlns:p14="http://schemas.microsoft.com/office/powerpoint/2010/main" val="1430247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oducts/ai-services/cognitive-searc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learn.microsoft.com/en-us/azure/ai-services/openai/concepts/content-filt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i.azure.com/explore/models%22%20/h%20HYPERLINK%20%22https:/ai.azure.com/explore/mod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i.azure.com/explore/models%22%20/h%20HYPERLINK%20%22https:/ai.azure.com/explore/model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azure/ai-services/openai/how-to/fine-tuning?tabs=turbo&amp;pivots=programming-language-stud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CCA9C-D172-185D-5E16-D9BE7C370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43975-DFB5-9922-B260-4EAEA12BD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EA26E-6CE6-527C-38F9-A77200DFDF7A}"/>
              </a:ext>
            </a:extLst>
          </p:cNvPr>
          <p:cNvSpPr>
            <a:spLocks noGrp="1"/>
          </p:cNvSpPr>
          <p:nvPr>
            <p:ph type="body" idx="1"/>
          </p:nvPr>
        </p:nvSpPr>
        <p:spPr/>
        <p:txBody>
          <a:bodyPr/>
          <a:lstStyle/>
          <a:p>
            <a:pPr marL="0" marR="0">
              <a:lnSpc>
                <a:spcPct val="116000"/>
              </a:lnSpc>
              <a:spcAft>
                <a:spcPts val="800"/>
              </a:spcAft>
            </a:pPr>
            <a:endParaRPr lang="en-US"/>
          </a:p>
        </p:txBody>
      </p:sp>
      <p:sp>
        <p:nvSpPr>
          <p:cNvPr id="4" name="Slide Number Placeholder 3">
            <a:extLst>
              <a:ext uri="{FF2B5EF4-FFF2-40B4-BE49-F238E27FC236}">
                <a16:creationId xmlns:a16="http://schemas.microsoft.com/office/drawing/2014/main" id="{9DE86B3E-1E67-C3BD-5155-632320A510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8134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FFFFFF"/>
                </a:solidFill>
                <a:effectLst/>
                <a:latin typeface="Segoe UI" panose="020B0502040204020203" pitchFamily="34" charset="0"/>
              </a:rPr>
              <a:t>https://azure.microsoft.com/en-us/blog/the-new-ai-imperative-unlock-repeatable-value-for-your-organization-with-llmops/</a:t>
            </a:r>
          </a:p>
          <a:p>
            <a:endParaRPr lang="en-US" b="1" i="0">
              <a:solidFill>
                <a:srgbClr val="FFFFFF"/>
              </a:solidFill>
              <a:effectLst/>
              <a:latin typeface="Segoe UI" panose="020B0502040204020203" pitchFamily="34" charset="0"/>
            </a:endParaRPr>
          </a:p>
          <a:p>
            <a:r>
              <a:rPr lang="en-US" b="1" i="0">
                <a:solidFill>
                  <a:srgbClr val="FFFFFF"/>
                </a:solidFill>
                <a:effectLst/>
                <a:latin typeface="Segoe UI" panose="020B0502040204020203" pitchFamily="34" charset="0"/>
              </a:rPr>
              <a:t>Startup or initialization - </a:t>
            </a:r>
            <a:r>
              <a:rPr lang="en-US" b="0" i="0">
                <a:solidFill>
                  <a:srgbClr val="FFFFFF"/>
                </a:solidFill>
                <a:effectLst/>
                <a:latin typeface="Segoe UI" panose="020B0502040204020203" pitchFamily="34" charset="0"/>
              </a:rPr>
              <a:t>During this phase, you select your business use case and often work to get a proof of concept up and running quickly. Selecting the user experience you want, the data you want to pull into the experience (e.g. through retrieval augmented generation), and answering the business questions about the impact you expect are part of this phase. In Azure AI, you might create an </a:t>
            </a:r>
            <a:r>
              <a:rPr lang="en-US" b="0" i="0" u="sng">
                <a:effectLst/>
                <a:latin typeface="Segoe UI" panose="020B0502040204020203" pitchFamily="34" charset="0"/>
                <a:hlinkClick r:id="rId3"/>
              </a:rPr>
              <a:t>Azure AI Search</a:t>
            </a:r>
            <a:r>
              <a:rPr lang="en-US" b="0" i="0">
                <a:solidFill>
                  <a:srgbClr val="FFFFFF"/>
                </a:solidFill>
                <a:effectLst/>
                <a:latin typeface="Segoe UI" panose="020B0502040204020203" pitchFamily="34" charset="0"/>
              </a:rPr>
              <a:t> index on data and use the user interface to add your data to a model like GPT 4 to create an endpoint to get started.</a:t>
            </a:r>
          </a:p>
          <a:p>
            <a:endParaRPr lang="en-US" b="0" i="0">
              <a:solidFill>
                <a:srgbClr val="FFFFFF"/>
              </a:solidFill>
              <a:effectLst/>
              <a:latin typeface="Segoe UI" panose="020B0502040204020203" pitchFamily="34" charset="0"/>
            </a:endParaRPr>
          </a:p>
          <a:p>
            <a:r>
              <a:rPr lang="en-US" b="1" i="0">
                <a:solidFill>
                  <a:srgbClr val="FFFFFF"/>
                </a:solidFill>
                <a:effectLst/>
                <a:latin typeface="Segoe UI" panose="020B0502040204020203" pitchFamily="34" charset="0"/>
              </a:rPr>
              <a:t>Evaluation and Refinement</a:t>
            </a:r>
            <a:r>
              <a:rPr lang="en-US" b="0" i="0">
                <a:solidFill>
                  <a:srgbClr val="FFFFFF"/>
                </a:solidFill>
                <a:effectLst/>
                <a:latin typeface="Segoe UI" panose="020B0502040204020203" pitchFamily="34" charset="0"/>
              </a:rPr>
              <a:t> - Once the Proof of Concept exists, the work turns to refinement—experimenting with different meta prompts, different ways to index the data, and different models are part of this phase. Using prompt flow you’d be able to create these flows and experiments, run the flow against sample data, evaluate the prompt’s performance, and iterate on the flow if necessary. Assess the flow’s performance by running it against a larger dataset, evaluate the prompt’s effectiveness, and refine it as needed. Proceed to the next stage if the results meet the desired criteria.</a:t>
            </a:r>
          </a:p>
          <a:p>
            <a:endParaRPr lang="en-US" b="0" i="0">
              <a:solidFill>
                <a:srgbClr val="FFFFFF"/>
              </a:solidFill>
              <a:effectLst/>
              <a:latin typeface="Segoe UI" panose="020B0502040204020203" pitchFamily="34" charset="0"/>
            </a:endParaRPr>
          </a:p>
          <a:p>
            <a:r>
              <a:rPr lang="en-US" b="1" i="0">
                <a:solidFill>
                  <a:srgbClr val="FFFFFF"/>
                </a:solidFill>
                <a:effectLst/>
                <a:latin typeface="Segoe UI" panose="020B0502040204020203" pitchFamily="34" charset="0"/>
              </a:rPr>
              <a:t>Production</a:t>
            </a:r>
            <a:r>
              <a:rPr lang="en-US" b="0" i="0">
                <a:solidFill>
                  <a:srgbClr val="FFFFFF"/>
                </a:solidFill>
                <a:effectLst/>
                <a:latin typeface="Segoe UI" panose="020B0502040204020203" pitchFamily="34" charset="0"/>
              </a:rPr>
              <a:t>—Once the system behaves as you expect in evaluation, you deploy it using your standard DevOps practices, and you’d use Azure AI to monitor its performance in a production environment, and gather usage data and feedback. This information is part of the set you then use to improve the flow and contribute to earlier stages for further iterations.</a:t>
            </a:r>
          </a:p>
          <a:p>
            <a:pPr algn="l"/>
            <a:r>
              <a:rPr lang="en-US" b="0" i="0">
                <a:solidFill>
                  <a:srgbClr val="FFFFFF"/>
                </a:solidFill>
                <a:effectLst/>
                <a:latin typeface="Segoe UI" panose="020B0502040204020203" pitchFamily="34" charset="0"/>
              </a:rPr>
              <a:t>	</a:t>
            </a:r>
            <a:r>
              <a:rPr lang="en-US" b="1" i="0">
                <a:solidFill>
                  <a:srgbClr val="FFFFFF"/>
                </a:solidFill>
                <a:effectLst/>
                <a:latin typeface="Segoe UI" panose="020B0502040204020203" pitchFamily="34" charset="0"/>
              </a:rPr>
              <a:t>Operationalizing loop </a:t>
            </a:r>
          </a:p>
          <a:p>
            <a:pPr lvl="2" algn="l"/>
            <a:r>
              <a:rPr lang="en-US" b="0" i="0">
                <a:solidFill>
                  <a:srgbClr val="FFFFFF"/>
                </a:solidFill>
                <a:effectLst/>
                <a:latin typeface="Segoe UI" panose="020B0502040204020203" pitchFamily="34" charset="0"/>
              </a:rPr>
              <a:t>The third loop captures the transition of LLMs from development to production. This loop primarily involves deployment, monitoring, incorporating content safety systems, and integrating with CI/CD (continuous integration and continuous deployment) processes. </a:t>
            </a:r>
          </a:p>
          <a:p>
            <a:pPr lvl="2" algn="l"/>
            <a:r>
              <a:rPr lang="en-US" b="0" i="0">
                <a:solidFill>
                  <a:srgbClr val="FFFFFF"/>
                </a:solidFill>
                <a:effectLst/>
                <a:latin typeface="Segoe UI" panose="020B0502040204020203" pitchFamily="34" charset="0"/>
              </a:rPr>
              <a:t>-Deployment allows for a seamless transfer of LLMs and prompt flows to endpoints for inference without the need for a complex infrastructure setup.</a:t>
            </a:r>
          </a:p>
          <a:p>
            <a:pPr lvl="2" algn="l"/>
            <a:r>
              <a:rPr lang="en-US" b="0" i="0">
                <a:solidFill>
                  <a:srgbClr val="FFFFFF"/>
                </a:solidFill>
                <a:effectLst/>
                <a:latin typeface="Segoe UI" panose="020B0502040204020203" pitchFamily="34" charset="0"/>
              </a:rPr>
              <a:t>-Monitoring helps teams track and optimize their LLM application’s safety and quality in production. </a:t>
            </a:r>
          </a:p>
          <a:p>
            <a:pPr lvl="2" algn="l"/>
            <a:r>
              <a:rPr lang="en-US" b="0" i="0">
                <a:solidFill>
                  <a:srgbClr val="FFFFFF"/>
                </a:solidFill>
                <a:effectLst/>
                <a:latin typeface="Segoe UI" panose="020B0502040204020203" pitchFamily="34" charset="0"/>
              </a:rPr>
              <a:t>-Content safety systems help detect and mitigate misuse and unwanted content, both on the ingress and egress of the application.</a:t>
            </a:r>
          </a:p>
          <a:p>
            <a:pPr lvl="2" algn="l"/>
            <a:r>
              <a:rPr lang="en-US" b="0" i="0">
                <a:solidFill>
                  <a:srgbClr val="FFFFFF"/>
                </a:solidFill>
                <a:effectLst/>
                <a:latin typeface="Segoe UI" panose="020B0502040204020203" pitchFamily="34" charset="0"/>
              </a:rPr>
              <a:t>	-Developers can also use Azure AI Content Safety to detect and mitigate harmful content or use the </a:t>
            </a:r>
            <a:r>
              <a:rPr lang="en-US" b="0" i="0" u="sng">
                <a:effectLst/>
                <a:latin typeface="Segoe UI" panose="020B0502040204020203" pitchFamily="34" charset="0"/>
                <a:hlinkClick r:id="rId4"/>
              </a:rPr>
              <a:t>built-in content safety filters</a:t>
            </a:r>
            <a:r>
              <a:rPr lang="en-US" b="0" i="0">
                <a:solidFill>
                  <a:srgbClr val="FFFFFF"/>
                </a:solidFill>
                <a:effectLst/>
                <a:latin typeface="Segoe UI" panose="020B0502040204020203" pitchFamily="34" charset="0"/>
              </a:rPr>
              <a:t> provided with Azure OpenAI Service models. </a:t>
            </a:r>
          </a:p>
          <a:p>
            <a:pPr lvl="2" algn="l"/>
            <a:r>
              <a:rPr lang="en-US" b="0" i="0">
                <a:solidFill>
                  <a:srgbClr val="FFFFFF"/>
                </a:solidFill>
                <a:effectLst/>
                <a:latin typeface="Segoe UI" panose="020B0502040204020203" pitchFamily="34" charset="0"/>
              </a:rPr>
              <a:t>-Combined, these systems fortify the application against potential risks, improving alignment with risk, governance, and compliance standards. </a:t>
            </a:r>
          </a:p>
          <a:p>
            <a:endParaRPr lang="en-US" b="0" i="0">
              <a:solidFill>
                <a:srgbClr val="FFFFFF"/>
              </a:solidFill>
              <a:effectLst/>
              <a:latin typeface="Segoe UI" panose="020B0502040204020203" pitchFamily="34" charset="0"/>
            </a:endParaRPr>
          </a:p>
          <a:p>
            <a:endParaRPr lang="en-US" b="0" i="0">
              <a:solidFill>
                <a:srgbClr val="FFFFFF"/>
              </a:solidFill>
              <a:effectLst/>
              <a:latin typeface="Segoe UI" panose="020B0502040204020203" pitchFamily="34" charset="0"/>
            </a:endParaRPr>
          </a:p>
          <a:p>
            <a:r>
              <a:rPr lang="en-US" b="0" i="0">
                <a:solidFill>
                  <a:srgbClr val="FFFFFF"/>
                </a:solidFill>
                <a:effectLst/>
                <a:latin typeface="Segoe UI" panose="020B0502040204020203" pitchFamily="34" charset="0"/>
              </a:rPr>
              <a:t>Ground organizations in responsible AI approaches and best practices, as well as data governance considerations as companies innovate now and towards the future. </a:t>
            </a:r>
          </a:p>
          <a:p>
            <a:endParaRPr lang="en-US" b="0" i="0">
              <a:solidFill>
                <a:srgbClr val="FFFFFF"/>
              </a:solidFill>
              <a:effectLst/>
              <a:latin typeface="Segoe UI" panose="020B0502040204020203" pitchFamily="34" charset="0"/>
            </a:endParaRPr>
          </a:p>
          <a:p>
            <a:r>
              <a:rPr lang="en-US" b="0" i="0">
                <a:solidFill>
                  <a:srgbClr val="FFFFFF"/>
                </a:solidFill>
                <a:effectLst/>
                <a:latin typeface="Segoe UI" panose="020B0502040204020203" pitchFamily="34" charset="0"/>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0561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3311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8579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panose="020B0502040204020203" pitchFamily="34" charset="0"/>
              </a:rPr>
              <a:t>Tool for developers, data scientists, azure admins,… which brings different solutions together in a single management dashboard…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210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Generative AI is what makes apps truly intelligent.</a:t>
            </a:r>
          </a:p>
          <a:p>
            <a:endParaRPr lang="en-US"/>
          </a:p>
          <a:p>
            <a:r>
              <a:rPr lang="en-US"/>
              <a:t>This is a paradigm shift from the present.</a:t>
            </a:r>
          </a:p>
          <a:p>
            <a:endParaRPr lang="en-US"/>
          </a:p>
          <a:p>
            <a:r>
              <a:rPr lang="en-US"/>
              <a:t>AI is moving from its auto-pilot phase, which was all about narrow, purpose-built tools that use machine learning models to make predictions, recommendations, and automate…</a:t>
            </a:r>
          </a:p>
          <a:p>
            <a:endParaRPr lang="en-US"/>
          </a:p>
          <a:p>
            <a:r>
              <a:rPr lang="en-US"/>
              <a:t>to its copilot phase, where there’s tremendous opportunity to revolutionize how </a:t>
            </a:r>
            <a:r>
              <a:rPr lang="en-US" i="1"/>
              <a:t>just about everything</a:t>
            </a:r>
            <a:r>
              <a:rPr lang="en-US"/>
              <a:t> gets done.</a:t>
            </a:r>
          </a:p>
          <a:p>
            <a:endParaRPr lang="en-US"/>
          </a:p>
          <a:p>
            <a:r>
              <a:rPr lang="en-US"/>
              <a:t>With intelligent apps, you can enable natural language interaction, constantly improving user experiences, and quickly deliver new features to market.</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2144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https://learn.microsoft.com/en-us/copilot/fa</a:t>
            </a:r>
          </a:p>
          <a:p>
            <a:r>
              <a:rPr lang="en-AU"/>
              <a:t>M365 = Outlook summarize your emails</a:t>
            </a:r>
          </a:p>
          <a:p>
            <a:r>
              <a:rPr lang="en-AU"/>
              <a:t>Teams = Summarize meeting notes</a:t>
            </a:r>
          </a:p>
          <a:p>
            <a:r>
              <a:rPr lang="en-AU"/>
              <a:t>Ppt, excel</a:t>
            </a:r>
          </a:p>
          <a:p>
            <a:r>
              <a:rPr lang="en-AU"/>
              <a:t>Copilot = Bing Chat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F8EC22-AD7B-47EB-B3B2-C103307453BF}"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561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https://techcommunity.microsoft.com/t5/ai-machine-learning-blog/model-benchmarks-in-azure-ai-studio/ba-p/3982282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9499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2AFB2C-87A3-47A9-BB9A-0393689A9AB6}" type="slidenum">
              <a:rPr lang="en-US" smtClean="0"/>
              <a:t>20</a:t>
            </a:fld>
            <a:endParaRPr lang="en-US"/>
          </a:p>
        </p:txBody>
      </p:sp>
    </p:spTree>
    <p:extLst>
      <p:ext uri="{BB962C8B-B14F-4D97-AF65-F5344CB8AC3E}">
        <p14:creationId xmlns:p14="http://schemas.microsoft.com/office/powerpoint/2010/main" val="4141072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spcAft>
                <a:spcPts val="0"/>
              </a:spcAft>
            </a:pPr>
            <a:r>
              <a:rPr lang="en-US">
                <a:cs typeface="Segoe Sans Text" pitchFamily="2" charset="0"/>
              </a:rPr>
              <a:t>With Azure AI, we bring a comprehensive selection of frontier and open models, enabling customers to choose the models that make most sense for their solutions. We have expanded our model collection by curating our own AI models and announcing new partnerships with industry-leading generative AI model providers </a:t>
            </a:r>
            <a:r>
              <a:rPr lang="en-US" b="1">
                <a:cs typeface="Segoe Sans Text" pitchFamily="2" charset="0"/>
              </a:rPr>
              <a:t>by 7X</a:t>
            </a:r>
            <a:r>
              <a:rPr lang="en-US">
                <a:cs typeface="Segoe Sans Text" pitchFamily="2" charset="0"/>
              </a:rPr>
              <a:t> in the past 6 months. The </a:t>
            </a:r>
            <a:r>
              <a:rPr lang="en-US">
                <a:cs typeface="Segoe Sans Text" pitchFamily="2" charset="0"/>
                <a:hlinkClick r:id="rId3"/>
              </a:rPr>
              <a:t>Azure AI model catalog </a:t>
            </a:r>
            <a:r>
              <a:rPr lang="en-US">
                <a:cs typeface="Segoe Sans Text" pitchFamily="2" charset="0"/>
              </a:rPr>
              <a:t>now offers nearly 1,600 foundation models (LLMs and SLMs) from Databricks, Deci AI, Hugging Face, Meta, Microsoft Research, Mistral AI, NVIDIA, OpenAI, Stability AI – and now Cohere – enabling Azure customers to choose the best model for their use case.</a:t>
            </a:r>
            <a:r>
              <a:rPr lang="en-US" i="1">
                <a:cs typeface="Segoe Sans Text" pitchFamily="2" charset="0"/>
              </a:rPr>
              <a:t> </a:t>
            </a:r>
            <a:r>
              <a:rPr lang="en-US">
                <a:cs typeface="Segoe Sans Text" pitchFamily="2" charset="0"/>
              </a:rPr>
              <a:t> </a:t>
            </a:r>
          </a:p>
          <a:p>
            <a:pPr>
              <a:lnSpc>
                <a:spcPct val="114999"/>
              </a:lnSpc>
              <a:spcAft>
                <a:spcPts val="0"/>
              </a:spcAft>
            </a:pPr>
            <a:endParaRPr lang="en-US" sz="1000"/>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8:55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427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11/26/2024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60657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B1E89C-3940-4839-99E9-6F36C8DBFF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8395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12AC-32CB-4C6D-7F51-09110464C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E9B78-71E9-FF79-8144-13703AEA3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C9C67-32D8-C458-4AE1-B60C7C84D9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07403B-3736-5FF7-33C0-976DE8DE80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AFB2C-87A3-47A9-BB9A-0393689A9A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8070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11/26/2024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9743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2AFB2C-87A3-47A9-BB9A-0393689A9AB6}" type="slidenum">
              <a:rPr lang="en-US" smtClean="0"/>
              <a:t>29</a:t>
            </a:fld>
            <a:endParaRPr lang="en-US"/>
          </a:p>
        </p:txBody>
      </p:sp>
    </p:spTree>
    <p:extLst>
      <p:ext uri="{BB962C8B-B14F-4D97-AF65-F5344CB8AC3E}">
        <p14:creationId xmlns:p14="http://schemas.microsoft.com/office/powerpoint/2010/main" val="281921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11/26/2024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31921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11/26/2024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20535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11/26/2024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228385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D9DD-E606-35DA-09D4-9CDDA36D8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454ED-9AA3-F846-9A3B-060D441066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39DF4-EBCB-F1D7-CEA8-CB3F59EF5678}"/>
              </a:ext>
            </a:extLst>
          </p:cNvPr>
          <p:cNvSpPr>
            <a:spLocks noGrp="1"/>
          </p:cNvSpPr>
          <p:nvPr>
            <p:ph type="body" idx="1"/>
          </p:nvPr>
        </p:nvSpPr>
        <p:spPr/>
        <p:txBody>
          <a:bodyPr/>
          <a:lstStyle/>
          <a:p>
            <a:pPr>
              <a:lnSpc>
                <a:spcPct val="114999"/>
              </a:lnSpc>
              <a:spcAft>
                <a:spcPts val="0"/>
              </a:spcAft>
            </a:pPr>
            <a:r>
              <a:rPr lang="en-US">
                <a:cs typeface="Segoe Sans Text" pitchFamily="2" charset="0"/>
              </a:rPr>
              <a:t>With Azure AI, we bring a comprehensive selection of frontier and open models, enabling customers to choose the models that make most sense for their solutions. We have expanded our model collection by curating our own AI models and announcing new partnerships with industry-leading generative AI model providers </a:t>
            </a:r>
            <a:r>
              <a:rPr lang="en-US" b="1">
                <a:cs typeface="Segoe Sans Text" pitchFamily="2" charset="0"/>
              </a:rPr>
              <a:t>by 7X</a:t>
            </a:r>
            <a:r>
              <a:rPr lang="en-US">
                <a:cs typeface="Segoe Sans Text" pitchFamily="2" charset="0"/>
              </a:rPr>
              <a:t> in the past 6 months. The </a:t>
            </a:r>
            <a:r>
              <a:rPr lang="en-US">
                <a:cs typeface="Segoe Sans Text" pitchFamily="2" charset="0"/>
                <a:hlinkClick r:id="rId3"/>
              </a:rPr>
              <a:t>Azure AI model catalog </a:t>
            </a:r>
            <a:r>
              <a:rPr lang="en-US">
                <a:cs typeface="Segoe Sans Text" pitchFamily="2" charset="0"/>
              </a:rPr>
              <a:t>now offers nearly 1,600 foundation models (LLMs and SLMs) from Databricks, Deci AI, Hugging Face, Meta, Microsoft Research, Mistral AI, NVIDIA, OpenAI, Stability AI – and now Cohere – enabling Azure customers to choose the best model for their use case.</a:t>
            </a:r>
            <a:r>
              <a:rPr lang="en-US" i="1">
                <a:cs typeface="Segoe Sans Text" pitchFamily="2" charset="0"/>
              </a:rPr>
              <a:t> </a:t>
            </a:r>
            <a:r>
              <a:rPr lang="en-US">
                <a:cs typeface="Segoe Sans Text" pitchFamily="2" charset="0"/>
              </a:rPr>
              <a:t> </a:t>
            </a:r>
          </a:p>
          <a:p>
            <a:pPr>
              <a:lnSpc>
                <a:spcPct val="114999"/>
              </a:lnSpc>
              <a:spcAft>
                <a:spcPts val="0"/>
              </a:spcAft>
            </a:pPr>
            <a:endParaRPr lang="en-US" sz="1000"/>
          </a:p>
          <a:p>
            <a:endParaRPr lang="en-US"/>
          </a:p>
        </p:txBody>
      </p:sp>
      <p:sp>
        <p:nvSpPr>
          <p:cNvPr id="4" name="Header Placeholder 3">
            <a:extLst>
              <a:ext uri="{FF2B5EF4-FFF2-40B4-BE49-F238E27FC236}">
                <a16:creationId xmlns:a16="http://schemas.microsoft.com/office/drawing/2014/main" id="{70A149CB-BDBA-44CD-8E8A-EC0B7238FFC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224B229A-4FF4-AC94-0497-511608E4882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A9700BE-176F-B2C4-0D9B-10380F4669B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8:58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4EB60815-4E40-B450-62F6-8AD947DAFCA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779264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2AFB2C-87A3-47A9-BB9A-0393689A9AB6}" type="slidenum">
              <a:rPr lang="en-US" smtClean="0"/>
              <a:t>34</a:t>
            </a:fld>
            <a:endParaRPr lang="en-US"/>
          </a:p>
        </p:txBody>
      </p:sp>
    </p:spTree>
    <p:extLst>
      <p:ext uri="{BB962C8B-B14F-4D97-AF65-F5344CB8AC3E}">
        <p14:creationId xmlns:p14="http://schemas.microsoft.com/office/powerpoint/2010/main" val="2658978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820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347A7-4E2E-014A-AC3A-C351A46F0DB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43413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3E111-1B97-F087-E5F8-0BE8D2DA0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3061-0323-83BC-42EE-238CC8E72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EDAE7-1831-F793-3ED6-F9D009134D84}"/>
              </a:ext>
            </a:extLst>
          </p:cNvPr>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a:extLst>
              <a:ext uri="{FF2B5EF4-FFF2-40B4-BE49-F238E27FC236}">
                <a16:creationId xmlns:a16="http://schemas.microsoft.com/office/drawing/2014/main" id="{533B2A27-3701-E922-965F-4DC657F29C4A}"/>
              </a:ext>
            </a:extLst>
          </p:cNvPr>
          <p:cNvSpPr>
            <a:spLocks noGrp="1"/>
          </p:cNvSpPr>
          <p:nvPr>
            <p:ph type="sldNum" sz="quarter" idx="5"/>
          </p:nvPr>
        </p:nvSpPr>
        <p:spPr/>
        <p:txBody>
          <a:bodyPr/>
          <a:lstStyle/>
          <a:p>
            <a:pPr marL="0" marR="0" lvl="0" indent="0" algn="r" defTabSz="474574" rtl="0" eaLnBrk="1" fontAlgn="auto" latinLnBrk="0" hangingPunct="1">
              <a:lnSpc>
                <a:spcPct val="100000"/>
              </a:lnSpc>
              <a:spcBef>
                <a:spcPts val="0"/>
              </a:spcBef>
              <a:spcAft>
                <a:spcPts val="0"/>
              </a:spcAft>
              <a:buClrTx/>
              <a:buSzTx/>
              <a:buFontTx/>
              <a:buNone/>
              <a:tabLst/>
              <a:defRPr/>
            </a:pPr>
            <a:fld id="{C250D6DD-4B7B-423C-8873-EA6B55767AE2}"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4745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442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F043E-5472-6F46-40BA-2848DF2F5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6BE3F-8C82-EF78-6644-13D9D9139A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CA3E1-74CB-940D-84D3-B65F77C6F0E2}"/>
              </a:ext>
            </a:extLst>
          </p:cNvPr>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a:extLst>
              <a:ext uri="{FF2B5EF4-FFF2-40B4-BE49-F238E27FC236}">
                <a16:creationId xmlns:a16="http://schemas.microsoft.com/office/drawing/2014/main" id="{9ADEF423-1455-F318-5353-F1DFB51080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B1E89C-3940-4839-99E9-6F36C8DBFF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0262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6471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https://gloveboxes.github.io/prompt_flow_workshop/</a:t>
            </a:r>
          </a:p>
          <a:p>
            <a:r>
              <a:rPr lang="en-US"/>
              <a:t>https://azure.microsoft.com/en-us/blog/building-for-the-future-the-enterprise-generative-ai-application-lifecycle-with-azure-ai/</a:t>
            </a:r>
          </a:p>
          <a:p>
            <a:endParaRPr lang="en-US"/>
          </a:p>
          <a:p>
            <a:pPr algn="l"/>
            <a:r>
              <a:rPr lang="en-US" b="1" i="0">
                <a:solidFill>
                  <a:srgbClr val="FFFFFF"/>
                </a:solidFill>
                <a:effectLst/>
                <a:latin typeface="Segoe UI" panose="020B0502040204020203" pitchFamily="34" charset="0"/>
              </a:rPr>
              <a:t>Ideating and exploring loop</a:t>
            </a:r>
          </a:p>
          <a:p>
            <a:pPr algn="l"/>
            <a:r>
              <a:rPr lang="en-US" b="0" i="0">
                <a:solidFill>
                  <a:srgbClr val="FFFFFF"/>
                </a:solidFill>
                <a:effectLst/>
                <a:latin typeface="Segoe UI" panose="020B0502040204020203" pitchFamily="34" charset="0"/>
              </a:rPr>
              <a:t>The first loop typically involves a single developer searching for a model catalog for large language models (LLMs) that align with their specific business requirements. Working with a subset of data and prompts, the developer will try to understand the capabilities and limitations of each model with prototyping and evaluation. Developers usually explore altering prompts to the models, different chunking sizes and vectoring indexing methods, and basic interactions while trying to validate or refute business hypotheses. For instance, in a customer support scenario, they might input sample customer queries to see if the model generates appropriate and helpful responses. They can validate this first by typing in examples, but quickly move to bulk testing with files and automated metrics.</a:t>
            </a:r>
          </a:p>
          <a:p>
            <a:endParaRPr lang="en-US"/>
          </a:p>
          <a:p>
            <a:pPr algn="l"/>
            <a:r>
              <a:rPr lang="en-US" b="1" i="0">
                <a:solidFill>
                  <a:srgbClr val="FFFFFF"/>
                </a:solidFill>
                <a:effectLst/>
                <a:latin typeface="Segoe UI" panose="020B0502040204020203" pitchFamily="34" charset="0"/>
              </a:rPr>
              <a:t>Building and augmenting loop </a:t>
            </a:r>
          </a:p>
          <a:p>
            <a:pPr algn="l"/>
            <a:r>
              <a:rPr lang="en-US" b="0" i="0">
                <a:solidFill>
                  <a:srgbClr val="FFFFFF"/>
                </a:solidFill>
                <a:effectLst/>
                <a:latin typeface="Segoe UI" panose="020B0502040204020203" pitchFamily="34" charset="0"/>
              </a:rPr>
              <a:t>Once a developer discovers and evaluates the core capabilities of their preferred LLM, they advance to the next loop which focuses on guiding and enhancing the LLM to better meet their specific needs. Traditionally, a base model is trained with point-in-time data. However, often the scenario requires either enterprise-local data, real-time data, or more fundamental alterations.</a:t>
            </a:r>
          </a:p>
          <a:p>
            <a:pPr algn="l"/>
            <a:r>
              <a:rPr lang="en-US" b="0" i="0">
                <a:solidFill>
                  <a:srgbClr val="FFFFFF"/>
                </a:solidFill>
                <a:effectLst/>
                <a:latin typeface="Segoe UI" panose="020B0502040204020203" pitchFamily="34" charset="0"/>
              </a:rPr>
              <a:t>During this loop, the developer may find cases where the output accuracy doesn’t meet desired thresholds. Another method to alter the outcome of an LLM is </a:t>
            </a:r>
            <a:r>
              <a:rPr lang="en-US" b="0" i="0" u="sng">
                <a:effectLst/>
                <a:latin typeface="Segoe UI" panose="020B0502040204020203" pitchFamily="34" charset="0"/>
                <a:hlinkClick r:id="rId3"/>
              </a:rPr>
              <a:t>fine-tuning</a:t>
            </a:r>
            <a:r>
              <a:rPr lang="en-US" b="0" i="0">
                <a:solidFill>
                  <a:srgbClr val="FFFFFF"/>
                </a:solidFill>
                <a:effectLst/>
                <a:latin typeface="Segoe UI" panose="020B0502040204020203" pitchFamily="34" charset="0"/>
              </a:rPr>
              <a:t>. Fine-tuning helps most when the nature of the system needs to be altered. Generally, the LLM will answer any prompt in a similar tone and format. But for example, if the use case requires code output, JSON, or any such modification, there may be a consistent change or restriction in the output, where fine-tuning can be employed to better align the system’s responses with the specific requirements of the task at hand. By adjusting the parameters of the LLM during fine-tuning, the developer can significantly improve the output accuracy and relevance, making the system more useful and efficient for the intended use case. </a:t>
            </a:r>
          </a:p>
          <a:p>
            <a:pPr algn="l"/>
            <a:endParaRPr lang="en-US" b="0" i="0">
              <a:solidFill>
                <a:srgbClr val="FFFFFF"/>
              </a:solidFill>
              <a:effectLst/>
              <a:latin typeface="Segoe UI" panose="020B0502040204020203" pitchFamily="34" charset="0"/>
            </a:endParaRPr>
          </a:p>
          <a:p>
            <a:pPr algn="l"/>
            <a:r>
              <a:rPr lang="en-US" b="1" i="0">
                <a:solidFill>
                  <a:srgbClr val="FFFFFF"/>
                </a:solidFill>
                <a:effectLst/>
                <a:latin typeface="Segoe UI" panose="020B0502040204020203" pitchFamily="34" charset="0"/>
              </a:rPr>
              <a:t>Operationalizing loop </a:t>
            </a:r>
          </a:p>
          <a:p>
            <a:pPr algn="l"/>
            <a:r>
              <a:rPr lang="en-US" b="0" i="0">
                <a:solidFill>
                  <a:srgbClr val="FFFFFF"/>
                </a:solidFill>
                <a:effectLst/>
                <a:latin typeface="Segoe UI" panose="020B0502040204020203" pitchFamily="34" charset="0"/>
              </a:rPr>
              <a:t>The third loop captures the transition of LLMs from development to production. This loop primarily involves deployment, monitoring, incorporating content safety systems, and integrating with CI/CD (continuous integration and continuous deployment) processes. </a:t>
            </a:r>
          </a:p>
          <a:p>
            <a:pPr algn="l"/>
            <a:endParaRPr lang="en-US" b="0" i="0">
              <a:solidFill>
                <a:srgbClr val="FFFFFF"/>
              </a:solidFill>
              <a:effectLst/>
              <a:latin typeface="Segoe UI"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0061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26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8.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62.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68.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4.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6" Type="http://schemas.openxmlformats.org/officeDocument/2006/relationships/image" Target="../media/image73.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62.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4.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4.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4" Type="http://schemas.openxmlformats.org/officeDocument/2006/relationships/image" Target="../media/image62.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5.xml"/><Relationship Id="rId4" Type="http://schemas.openxmlformats.org/officeDocument/2006/relationships/image" Target="../media/image68.jpe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5.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6" Type="http://schemas.openxmlformats.org/officeDocument/2006/relationships/image" Target="../media/image73.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4" Type="http://schemas.openxmlformats.org/officeDocument/2006/relationships/image" Target="../media/image62.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5.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0093DD"/>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486971"/>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a:stretch>
            <a:fillRect/>
          </a:stretch>
        </p:blipFill>
        <p:spPr>
          <a:xfrm>
            <a:off x="655983" y="509179"/>
            <a:ext cx="2371422" cy="470196"/>
          </a:xfrm>
          <a:prstGeom prst="rect">
            <a:avLst/>
          </a:prstGeom>
        </p:spPr>
      </p:pic>
    </p:spTree>
    <p:extLst>
      <p:ext uri="{BB962C8B-B14F-4D97-AF65-F5344CB8AC3E}">
        <p14:creationId xmlns:p14="http://schemas.microsoft.com/office/powerpoint/2010/main" val="4218084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over_Image_with_ic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a:stretch>
            <a:fillRect/>
          </a:stretch>
        </p:blipFill>
        <p:spPr>
          <a:xfrm>
            <a:off x="655983" y="509179"/>
            <a:ext cx="2371422" cy="470196"/>
          </a:xfrm>
          <a:prstGeom prst="rect">
            <a:avLst/>
          </a:prstGeom>
        </p:spPr>
      </p:pic>
      <p:pic>
        <p:nvPicPr>
          <p:cNvPr id="2" name="Picture 1" descr="Airlift icon: a colorful circle with a tick in center.">
            <a:extLst>
              <a:ext uri="{FF2B5EF4-FFF2-40B4-BE49-F238E27FC236}">
                <a16:creationId xmlns:a16="http://schemas.microsoft.com/office/drawing/2014/main" id="{465EE8ED-C774-B0F9-43BF-02715A601D2C}"/>
              </a:ext>
            </a:extLst>
          </p:cNvPr>
          <p:cNvPicPr>
            <a:picLocks noChangeAspect="1"/>
          </p:cNvPicPr>
          <p:nvPr userDrawn="1"/>
        </p:nvPicPr>
        <p:blipFill>
          <a:blip r:embed="rId4"/>
          <a:stretch>
            <a:fillRect/>
          </a:stretch>
        </p:blipFill>
        <p:spPr>
          <a:xfrm>
            <a:off x="9044793" y="3406499"/>
            <a:ext cx="2364224" cy="2374415"/>
          </a:xfrm>
          <a:prstGeom prst="rect">
            <a:avLst/>
          </a:prstGeom>
          <a:effectLst>
            <a:outerShdw blurRad="202007" dist="287766" dir="2700000" algn="tl" rotWithShape="0">
              <a:schemeClr val="accent6">
                <a:lumMod val="10000"/>
                <a:alpha val="40000"/>
              </a:schemeClr>
            </a:outerShdw>
          </a:effectLst>
        </p:spPr>
      </p:pic>
    </p:spTree>
    <p:extLst>
      <p:ext uri="{BB962C8B-B14F-4D97-AF65-F5344CB8AC3E}">
        <p14:creationId xmlns:p14="http://schemas.microsoft.com/office/powerpoint/2010/main" val="2212488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pic>
        <p:nvPicPr>
          <p:cNvPr id="3" name="Picture 2" descr="A white circle with a black background&#10;&#10;Description automatically generated">
            <a:extLst>
              <a:ext uri="{FF2B5EF4-FFF2-40B4-BE49-F238E27FC236}">
                <a16:creationId xmlns:a16="http://schemas.microsoft.com/office/drawing/2014/main" id="{8F475750-2CEB-04EE-8BDC-CD9929D738B5}"/>
              </a:ext>
            </a:extLst>
          </p:cNvPr>
          <p:cNvPicPr>
            <a:picLocks noChangeAspect="1"/>
          </p:cNvPicPr>
          <p:nvPr userDrawn="1"/>
        </p:nvPicPr>
        <p:blipFill>
          <a:blip r:embed="rId3"/>
          <a:stretch>
            <a:fillRect/>
          </a:stretch>
        </p:blipFill>
        <p:spPr>
          <a:xfrm>
            <a:off x="8199588" y="2924609"/>
            <a:ext cx="3821727" cy="3828204"/>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0" i="0">
                <a:solidFill>
                  <a:schemeClr val="bg1"/>
                </a:solidFill>
                <a:latin typeface="Segoe UI" panose="020B0502040204020203" pitchFamily="34" charset="0"/>
                <a:cs typeface="Segoe UI" panose="020B0502040204020203" pitchFamily="34"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0" i="0">
                <a:solidFill>
                  <a:schemeClr val="bg1"/>
                </a:solidFill>
                <a:latin typeface="Segoe UI" panose="020B0502040204020203" pitchFamily="34" charset="0"/>
                <a:cs typeface="Segoe UI" panose="020B0502040204020203" pitchFamily="34" charset="0"/>
              </a:defRPr>
            </a:lvl1pPr>
          </a:lstStyle>
          <a:p>
            <a:pPr lvl="0"/>
            <a:r>
              <a:rPr lang="en-US"/>
              <a:t>Speaker name or subtitle</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47439" y="3560164"/>
            <a:ext cx="2520778" cy="2528909"/>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Click to insert speaker profile picture here</a:t>
            </a:r>
          </a:p>
        </p:txBody>
      </p:sp>
      <p:sp>
        <p:nvSpPr>
          <p:cNvPr id="9" name="Text Placeholder 6">
            <a:extLst>
              <a:ext uri="{FF2B5EF4-FFF2-40B4-BE49-F238E27FC236}">
                <a16:creationId xmlns:a16="http://schemas.microsoft.com/office/drawing/2014/main" id="{E1BF2A10-CFB0-DBCB-28A4-C701BB1D1C38}"/>
              </a:ext>
            </a:extLst>
          </p:cNvPr>
          <p:cNvSpPr>
            <a:spLocks noGrp="1"/>
          </p:cNvSpPr>
          <p:nvPr>
            <p:ph type="body" sz="quarter" idx="20" hasCustomPrompt="1"/>
          </p:nvPr>
        </p:nvSpPr>
        <p:spPr>
          <a:xfrm>
            <a:off x="563499" y="5334333"/>
            <a:ext cx="6960422" cy="215444"/>
          </a:xfrm>
          <a:prstGeom prst="rect">
            <a:avLst/>
          </a:prstGeom>
        </p:spPr>
        <p:txBody>
          <a:bodyPr/>
          <a:lstStyle>
            <a:lvl1pPr marL="0" indent="0">
              <a:buNone/>
              <a:defRPr sz="1400" b="0" i="0">
                <a:solidFill>
                  <a:schemeClr val="bg1"/>
                </a:solidFill>
                <a:latin typeface="Segoe UI" panose="020B0502040204020203" pitchFamily="34" charset="0"/>
                <a:cs typeface="Segoe UI" panose="020B0502040204020203" pitchFamily="34" charset="0"/>
              </a:defRPr>
            </a:lvl1pPr>
          </a:lstStyle>
          <a:p>
            <a:pPr lvl="0"/>
            <a:r>
              <a:rPr lang="en-US"/>
              <a:t>Department title / position held</a:t>
            </a:r>
          </a:p>
        </p:txBody>
      </p:sp>
      <p:pic>
        <p:nvPicPr>
          <p:cNvPr id="2" name="Picture 1" descr="A close-up of a logo&#10;&#10;Description automatically generated">
            <a:extLst>
              <a:ext uri="{FF2B5EF4-FFF2-40B4-BE49-F238E27FC236}">
                <a16:creationId xmlns:a16="http://schemas.microsoft.com/office/drawing/2014/main" id="{4C397CD5-EB6F-E800-F0A0-E4EEE69FCB9F}"/>
              </a:ext>
            </a:extLst>
          </p:cNvPr>
          <p:cNvPicPr>
            <a:picLocks noChangeAspect="1"/>
          </p:cNvPicPr>
          <p:nvPr userDrawn="1"/>
        </p:nvPicPr>
        <p:blipFill>
          <a:blip r:embed="rId4"/>
          <a:stretch>
            <a:fillRect/>
          </a:stretch>
        </p:blipFill>
        <p:spPr>
          <a:xfrm>
            <a:off x="655983" y="509179"/>
            <a:ext cx="2371422" cy="470196"/>
          </a:xfrm>
          <a:prstGeom prst="rect">
            <a:avLst/>
          </a:prstGeom>
        </p:spPr>
      </p:pic>
      <p:sp>
        <p:nvSpPr>
          <p:cNvPr id="4" name="Title 3">
            <a:extLst>
              <a:ext uri="{FF2B5EF4-FFF2-40B4-BE49-F238E27FC236}">
                <a16:creationId xmlns:a16="http://schemas.microsoft.com/office/drawing/2014/main" id="{618EDBBA-F139-2CD2-779F-FB5728FAFE76}"/>
              </a:ext>
            </a:extLst>
          </p:cNvPr>
          <p:cNvSpPr>
            <a:spLocks noGrp="1"/>
          </p:cNvSpPr>
          <p:nvPr>
            <p:ph type="title" hasCustomPrompt="1"/>
          </p:nvPr>
        </p:nvSpPr>
        <p:spPr>
          <a:xfrm>
            <a:off x="588263" y="1622793"/>
            <a:ext cx="6714468" cy="1494480"/>
          </a:xfrm>
        </p:spPr>
        <p:txBody>
          <a:bodyPr/>
          <a:lstStyle>
            <a:lvl1pPr>
              <a:defRPr sz="4400">
                <a:solidFill>
                  <a:schemeClr val="bg1"/>
                </a:solidFill>
              </a:defRPr>
            </a:lvl1pPr>
          </a:lstStyle>
          <a:p>
            <a:pPr lvl="0"/>
            <a:r>
              <a:rPr lang="en-US"/>
              <a:t>Event name or presentation title</a:t>
            </a:r>
          </a:p>
        </p:txBody>
      </p:sp>
    </p:spTree>
    <p:extLst>
      <p:ext uri="{BB962C8B-B14F-4D97-AF65-F5344CB8AC3E}">
        <p14:creationId xmlns:p14="http://schemas.microsoft.com/office/powerpoint/2010/main" val="3704045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2D3AB81A-4A9C-FBD2-03F5-F1938C9B740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pic>
        <p:nvPicPr>
          <p:cNvPr id="2" name="Picture 1" descr="A white circle with a black background&#10;&#10;Description automatically generated">
            <a:extLst>
              <a:ext uri="{FF2B5EF4-FFF2-40B4-BE49-F238E27FC236}">
                <a16:creationId xmlns:a16="http://schemas.microsoft.com/office/drawing/2014/main" id="{8D92CE6F-F1C4-8BA7-2D98-B1B6920E3BF6}"/>
              </a:ext>
            </a:extLst>
          </p:cNvPr>
          <p:cNvPicPr>
            <a:picLocks noChangeAspect="1"/>
          </p:cNvPicPr>
          <p:nvPr userDrawn="1"/>
        </p:nvPicPr>
        <p:blipFill>
          <a:blip r:embed="rId2"/>
          <a:stretch>
            <a:fillRect/>
          </a:stretch>
        </p:blipFill>
        <p:spPr>
          <a:xfrm>
            <a:off x="8199588" y="2924609"/>
            <a:ext cx="3821727" cy="3828204"/>
          </a:xfrm>
          <a:prstGeom prst="rect">
            <a:avLst/>
          </a:prstGeom>
        </p:spPr>
      </p:pic>
      <p:sp>
        <p:nvSpPr>
          <p:cNvPr id="4" name="Text Placeholder 6">
            <a:extLst>
              <a:ext uri="{FF2B5EF4-FFF2-40B4-BE49-F238E27FC236}">
                <a16:creationId xmlns:a16="http://schemas.microsoft.com/office/drawing/2014/main" id="{941F6D9D-8C1C-7A21-8AA2-D27AFAA74D84}"/>
              </a:ext>
            </a:extLst>
          </p:cNvPr>
          <p:cNvSpPr>
            <a:spLocks noGrp="1"/>
          </p:cNvSpPr>
          <p:nvPr>
            <p:ph type="body" sz="quarter" idx="15" hasCustomPrompt="1"/>
          </p:nvPr>
        </p:nvSpPr>
        <p:spPr>
          <a:xfrm>
            <a:off x="655984" y="4963630"/>
            <a:ext cx="6960422" cy="276999"/>
          </a:xfrm>
          <a:prstGeom prst="rect">
            <a:avLst/>
          </a:prstGeom>
        </p:spPr>
        <p:txBody>
          <a:bodyPr/>
          <a:lstStyle>
            <a:lvl1pPr marL="0" indent="0">
              <a:buNone/>
              <a:defRPr sz="1800" b="0" i="0">
                <a:solidFill>
                  <a:schemeClr val="tx1"/>
                </a:solidFill>
                <a:latin typeface="Segoe UI" panose="020B0502040204020203" pitchFamily="34" charset="0"/>
                <a:cs typeface="Segoe UI" panose="020B0502040204020203" pitchFamily="34" charset="0"/>
              </a:defRPr>
            </a:lvl1pPr>
          </a:lstStyle>
          <a:p>
            <a:pPr lvl="0"/>
            <a:r>
              <a:rPr lang="en-US"/>
              <a:t>Title / Position</a:t>
            </a:r>
          </a:p>
        </p:txBody>
      </p:sp>
      <p:sp>
        <p:nvSpPr>
          <p:cNvPr id="9" name="Text Placeholder 12">
            <a:extLst>
              <a:ext uri="{FF2B5EF4-FFF2-40B4-BE49-F238E27FC236}">
                <a16:creationId xmlns:a16="http://schemas.microsoft.com/office/drawing/2014/main" id="{248806EB-856F-2BE8-7F28-878FA34242B6}"/>
              </a:ext>
            </a:extLst>
          </p:cNvPr>
          <p:cNvSpPr>
            <a:spLocks noGrp="1"/>
          </p:cNvSpPr>
          <p:nvPr>
            <p:ph type="body" sz="quarter" idx="16" hasCustomPrompt="1"/>
          </p:nvPr>
        </p:nvSpPr>
        <p:spPr>
          <a:xfrm>
            <a:off x="655984" y="4383339"/>
            <a:ext cx="6960422" cy="492443"/>
          </a:xfrm>
          <a:prstGeom prst="rect">
            <a:avLst/>
          </a:prstGeom>
        </p:spPr>
        <p:txBody>
          <a:bodyPr/>
          <a:lstStyle>
            <a:lvl1pPr marL="0" indent="0">
              <a:buNone/>
              <a:defRPr sz="3200" b="0" i="0">
                <a:solidFill>
                  <a:schemeClr val="tx1"/>
                </a:solidFill>
                <a:latin typeface="Segoe UI" panose="020B0502040204020203" pitchFamily="34" charset="0"/>
                <a:cs typeface="Segoe UI" panose="020B0502040204020203" pitchFamily="34" charset="0"/>
              </a:defRPr>
            </a:lvl1pPr>
          </a:lstStyle>
          <a:p>
            <a:pPr lvl="0"/>
            <a:r>
              <a:rPr lang="en-US"/>
              <a:t>Speaker name or subtitle</a:t>
            </a:r>
          </a:p>
        </p:txBody>
      </p:sp>
      <p:sp>
        <p:nvSpPr>
          <p:cNvPr id="13" name="Text Placeholder 6">
            <a:extLst>
              <a:ext uri="{FF2B5EF4-FFF2-40B4-BE49-F238E27FC236}">
                <a16:creationId xmlns:a16="http://schemas.microsoft.com/office/drawing/2014/main" id="{3143C5EF-C02F-F959-DF84-6752B0245E4E}"/>
              </a:ext>
            </a:extLst>
          </p:cNvPr>
          <p:cNvSpPr>
            <a:spLocks noGrp="1"/>
          </p:cNvSpPr>
          <p:nvPr>
            <p:ph type="body" sz="quarter" idx="20" hasCustomPrompt="1"/>
          </p:nvPr>
        </p:nvSpPr>
        <p:spPr>
          <a:xfrm>
            <a:off x="655984" y="5334333"/>
            <a:ext cx="6960422" cy="215444"/>
          </a:xfrm>
          <a:prstGeom prst="rect">
            <a:avLst/>
          </a:prstGeo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Department title / position held</a:t>
            </a:r>
          </a:p>
        </p:txBody>
      </p:sp>
      <p:pic>
        <p:nvPicPr>
          <p:cNvPr id="3" name="Picture 2">
            <a:extLst>
              <a:ext uri="{FF2B5EF4-FFF2-40B4-BE49-F238E27FC236}">
                <a16:creationId xmlns:a16="http://schemas.microsoft.com/office/drawing/2014/main" id="{2878F6C8-DFA7-5957-38F4-E285ABBE76B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55984" y="509179"/>
            <a:ext cx="2371422" cy="470196"/>
          </a:xfrm>
          <a:prstGeom prst="rect">
            <a:avLst/>
          </a:prstGeom>
        </p:spPr>
      </p:pic>
      <p:sp>
        <p:nvSpPr>
          <p:cNvPr id="5" name="Picture Placeholder 3">
            <a:extLst>
              <a:ext uri="{FF2B5EF4-FFF2-40B4-BE49-F238E27FC236}">
                <a16:creationId xmlns:a16="http://schemas.microsoft.com/office/drawing/2014/main" id="{790B34C8-8E5D-DA08-47BE-E2044A8222A5}"/>
              </a:ext>
            </a:extLst>
          </p:cNvPr>
          <p:cNvSpPr>
            <a:spLocks noGrp="1"/>
          </p:cNvSpPr>
          <p:nvPr>
            <p:ph type="pic" sz="quarter" idx="18" hasCustomPrompt="1"/>
          </p:nvPr>
        </p:nvSpPr>
        <p:spPr>
          <a:xfrm>
            <a:off x="8847439" y="3560164"/>
            <a:ext cx="2520778" cy="2541378"/>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Click to insert speaker profile picture here</a:t>
            </a:r>
          </a:p>
        </p:txBody>
      </p:sp>
      <p:sp>
        <p:nvSpPr>
          <p:cNvPr id="16" name="Title 3">
            <a:extLst>
              <a:ext uri="{FF2B5EF4-FFF2-40B4-BE49-F238E27FC236}">
                <a16:creationId xmlns:a16="http://schemas.microsoft.com/office/drawing/2014/main" id="{516C0782-9643-3C02-222B-411D9526A133}"/>
              </a:ext>
            </a:extLst>
          </p:cNvPr>
          <p:cNvSpPr>
            <a:spLocks noGrp="1"/>
          </p:cNvSpPr>
          <p:nvPr>
            <p:ph type="title" hasCustomPrompt="1"/>
          </p:nvPr>
        </p:nvSpPr>
        <p:spPr>
          <a:xfrm>
            <a:off x="588263" y="1622793"/>
            <a:ext cx="6714468" cy="1354217"/>
          </a:xfrm>
        </p:spPr>
        <p:txBody>
          <a:bodyPr/>
          <a:lstStyle>
            <a:lvl1pPr>
              <a:defRPr sz="4400">
                <a:solidFill>
                  <a:schemeClr val="tx1"/>
                </a:solidFill>
              </a:defRPr>
            </a:lvl1pPr>
          </a:lstStyle>
          <a:p>
            <a:pPr lvl="0"/>
            <a:r>
              <a:rPr lang="en-US"/>
              <a:t>Event name or presentation title</a:t>
            </a:r>
          </a:p>
        </p:txBody>
      </p:sp>
    </p:spTree>
    <p:extLst>
      <p:ext uri="{BB962C8B-B14F-4D97-AF65-F5344CB8AC3E}">
        <p14:creationId xmlns:p14="http://schemas.microsoft.com/office/powerpoint/2010/main" val="2481339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userDrawn="1"/>
        </p:nvPicPr>
        <p:blipFill>
          <a:blip r:embed="rId2"/>
          <a:src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9941B265-3099-9A0A-FEFD-C067D0F991E3}"/>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9" name="Text Placeholder 8">
            <a:extLst>
              <a:ext uri="{FF2B5EF4-FFF2-40B4-BE49-F238E27FC236}">
                <a16:creationId xmlns:a16="http://schemas.microsoft.com/office/drawing/2014/main" id="{CFAE50BF-AA36-5127-9CE0-18DD8D64D014}"/>
              </a:ext>
            </a:extLst>
          </p:cNvPr>
          <p:cNvSpPr>
            <a:spLocks noGrp="1"/>
          </p:cNvSpPr>
          <p:nvPr>
            <p:ph type="body" sz="quarter" idx="16" hasCustomPrompt="1"/>
          </p:nvPr>
        </p:nvSpPr>
        <p:spPr>
          <a:xfrm>
            <a:off x="584200" y="5198936"/>
            <a:ext cx="10480675" cy="369332"/>
          </a:xfrm>
        </p:spPr>
        <p:txBody>
          <a:bodyPr/>
          <a:lstStyle>
            <a:lvl1pPr marL="0" indent="0">
              <a:buNone/>
              <a:defRPr sz="2400" b="0" i="0">
                <a:solidFill>
                  <a:schemeClr val="bg1"/>
                </a:solidFill>
                <a:latin typeface="Segoe UI" panose="020B0502040204020203" pitchFamily="34" charset="0"/>
                <a:cs typeface="Segoe UI" panose="020B0502040204020203" pitchFamily="34" charset="0"/>
              </a:defRPr>
            </a:lvl1pPr>
          </a:lstStyle>
          <a:p>
            <a:pPr lvl="0"/>
            <a:r>
              <a:rPr lang="en-US"/>
              <a:t>Subtitle</a:t>
            </a:r>
          </a:p>
        </p:txBody>
      </p:sp>
      <p:sp>
        <p:nvSpPr>
          <p:cNvPr id="2" name="Title 1">
            <a:extLst>
              <a:ext uri="{FF2B5EF4-FFF2-40B4-BE49-F238E27FC236}">
                <a16:creationId xmlns:a16="http://schemas.microsoft.com/office/drawing/2014/main" id="{8C74F02D-3FFF-6A49-531F-EBD767B9C62E}"/>
              </a:ext>
            </a:extLst>
          </p:cNvPr>
          <p:cNvSpPr>
            <a:spLocks noGrp="1"/>
          </p:cNvSpPr>
          <p:nvPr>
            <p:ph type="title" hasCustomPrompt="1"/>
          </p:nvPr>
        </p:nvSpPr>
        <p:spPr>
          <a:xfrm>
            <a:off x="588263" y="4012849"/>
            <a:ext cx="11018520" cy="553998"/>
          </a:xfrm>
        </p:spPr>
        <p:txBody>
          <a:bodyPr/>
          <a:lstStyle>
            <a:lvl1pPr>
              <a:defRPr>
                <a:solidFill>
                  <a:schemeClr val="bg1"/>
                </a:solidFill>
              </a:defRPr>
            </a:lvl1pPr>
          </a:lstStyle>
          <a:p>
            <a:r>
              <a:rPr lang="en-US"/>
              <a:t>Section divider slide</a:t>
            </a:r>
          </a:p>
        </p:txBody>
      </p:sp>
    </p:spTree>
    <p:extLst>
      <p:ext uri="{BB962C8B-B14F-4D97-AF65-F5344CB8AC3E}">
        <p14:creationId xmlns:p14="http://schemas.microsoft.com/office/powerpoint/2010/main" val="3688260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_Divider_Gradient_Light">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092EB425-F759-0B2D-7845-B13BEEDDDF81}"/>
              </a:ext>
            </a:extLst>
          </p:cNvPr>
          <p:cNvSpPr>
            <a:spLocks noGrp="1"/>
          </p:cNvSpPr>
          <p:nvPr>
            <p:ph type="ftr" sz="quarter" idx="13"/>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FCB47E23-1DCF-CEF8-906F-6854509DAC76}"/>
              </a:ext>
            </a:extLst>
          </p:cNvPr>
          <p:cNvSpPr>
            <a:spLocks noGrp="1"/>
          </p:cNvSpPr>
          <p:nvPr>
            <p:ph type="body" sz="quarter" idx="16" hasCustomPrompt="1"/>
          </p:nvPr>
        </p:nvSpPr>
        <p:spPr>
          <a:xfrm>
            <a:off x="584200" y="5198936"/>
            <a:ext cx="10480675"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Subtitle</a:t>
            </a:r>
          </a:p>
        </p:txBody>
      </p:sp>
      <p:sp>
        <p:nvSpPr>
          <p:cNvPr id="7" name="Title 6">
            <a:extLst>
              <a:ext uri="{FF2B5EF4-FFF2-40B4-BE49-F238E27FC236}">
                <a16:creationId xmlns:a16="http://schemas.microsoft.com/office/drawing/2014/main" id="{55FF5988-05AA-92ED-155C-F7FB73A19E16}"/>
              </a:ext>
            </a:extLst>
          </p:cNvPr>
          <p:cNvSpPr>
            <a:spLocks noGrp="1"/>
          </p:cNvSpPr>
          <p:nvPr>
            <p:ph type="title" hasCustomPrompt="1"/>
          </p:nvPr>
        </p:nvSpPr>
        <p:spPr>
          <a:xfrm>
            <a:off x="588263" y="3819698"/>
            <a:ext cx="11018520" cy="553998"/>
          </a:xfrm>
        </p:spPr>
        <p:txBody>
          <a:bodyPr/>
          <a:lstStyle>
            <a:lvl1pPr>
              <a:defRPr/>
            </a:lvl1pPr>
          </a:lstStyle>
          <a:p>
            <a:r>
              <a:rPr lang="en-US"/>
              <a:t>Section divider title</a:t>
            </a:r>
          </a:p>
        </p:txBody>
      </p:sp>
    </p:spTree>
    <p:extLst>
      <p:ext uri="{BB962C8B-B14F-4D97-AF65-F5344CB8AC3E}">
        <p14:creationId xmlns:p14="http://schemas.microsoft.com/office/powerpoint/2010/main" val="181226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Title 1">
            <a:extLst>
              <a:ext uri="{FF2B5EF4-FFF2-40B4-BE49-F238E27FC236}">
                <a16:creationId xmlns:a16="http://schemas.microsoft.com/office/drawing/2014/main" id="{C4BC3258-8B32-2E4E-7D7A-836FB0E31671}"/>
              </a:ext>
            </a:extLst>
          </p:cNvPr>
          <p:cNvSpPr>
            <a:spLocks noGrp="1"/>
          </p:cNvSpPr>
          <p:nvPr>
            <p:ph type="title" hasCustomPrompt="1"/>
          </p:nvPr>
        </p:nvSpPr>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060650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_only_with_ic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2" name="Picture 1" descr="A colorful circle with a tick in center&#10;&#10;Description automatically generated with medium confidence">
            <a:extLst>
              <a:ext uri="{FF2B5EF4-FFF2-40B4-BE49-F238E27FC236}">
                <a16:creationId xmlns:a16="http://schemas.microsoft.com/office/drawing/2014/main" id="{70AA6780-0C93-CC35-C641-0A7FE0496073}"/>
              </a:ext>
            </a:extLst>
          </p:cNvPr>
          <p:cNvPicPr>
            <a:picLocks noChangeAspect="1"/>
          </p:cNvPicPr>
          <p:nvPr userDrawn="1"/>
        </p:nvPicPr>
        <p:blipFill>
          <a:blip r:embed="rId3"/>
          <a:stretch>
            <a:fillRect/>
          </a:stretch>
        </p:blipFill>
        <p:spPr>
          <a:xfrm>
            <a:off x="9614052" y="4267111"/>
            <a:ext cx="2364224" cy="2374415"/>
          </a:xfrm>
          <a:prstGeom prst="rect">
            <a:avLst/>
          </a:prstGeom>
          <a:effectLst>
            <a:outerShdw blurRad="202007" dist="287766" dir="2700000" algn="tl" rotWithShape="0">
              <a:schemeClr val="accent6">
                <a:lumMod val="10000"/>
                <a:alpha val="40000"/>
              </a:schemeClr>
            </a:outerShdw>
          </a:effectLst>
        </p:spPr>
      </p:pic>
      <p:sp>
        <p:nvSpPr>
          <p:cNvPr id="3" name="Title 2">
            <a:extLst>
              <a:ext uri="{FF2B5EF4-FFF2-40B4-BE49-F238E27FC236}">
                <a16:creationId xmlns:a16="http://schemas.microsoft.com/office/drawing/2014/main" id="{ADB833D8-679E-8A2E-7C26-16753B036DB6}"/>
              </a:ext>
            </a:extLst>
          </p:cNvPr>
          <p:cNvSpPr>
            <a:spLocks noGrp="1"/>
          </p:cNvSpPr>
          <p:nvPr>
            <p:ph type="title" hasCustomPrompt="1"/>
          </p:nvPr>
        </p:nvSpPr>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700501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51F3B1FA-F5A4-87CA-1BFC-2EDE23CFBBD1}"/>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4" name="Title 3">
            <a:extLst>
              <a:ext uri="{FF2B5EF4-FFF2-40B4-BE49-F238E27FC236}">
                <a16:creationId xmlns:a16="http://schemas.microsoft.com/office/drawing/2014/main" id="{ABC723E8-8669-DCF9-5358-B3446D93A99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975443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itle 1">
            <a:extLst>
              <a:ext uri="{FF2B5EF4-FFF2-40B4-BE49-F238E27FC236}">
                <a16:creationId xmlns:a16="http://schemas.microsoft.com/office/drawing/2014/main" id="{19387D4D-AFD5-FDD9-CDD6-3216178B5BF6}"/>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070418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lvl1pPr>
              <a:defRPr>
                <a:solidFill>
                  <a:srgbClr val="65B1FC"/>
                </a:solidFill>
              </a:defRPr>
            </a:lvl1p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14487"/>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ull_Bleed_Top_Image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itle 1">
            <a:extLst>
              <a:ext uri="{FF2B5EF4-FFF2-40B4-BE49-F238E27FC236}">
                <a16:creationId xmlns:a16="http://schemas.microsoft.com/office/drawing/2014/main" id="{29E3C978-731D-7115-6445-0D3C9DA30B08}"/>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637927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13FEF3-9D00-09CB-83F7-C9D5B17669C5}"/>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F5BFD52B-9607-56D9-DA0D-CB98F20BCE7E}"/>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A7FA188C-F10F-4C83-174D-EFBD25844B6B}"/>
              </a:ext>
            </a:extLst>
          </p:cNvPr>
          <p:cNvSpPr>
            <a:spLocks noGrp="1"/>
          </p:cNvSpPr>
          <p:nvPr>
            <p:ph type="body" sz="quarter" idx="19" hasCustomPrompt="1"/>
          </p:nvPr>
        </p:nvSpPr>
        <p:spPr>
          <a:xfrm>
            <a:off x="563497" y="1202079"/>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Title 1">
            <a:extLst>
              <a:ext uri="{FF2B5EF4-FFF2-40B4-BE49-F238E27FC236}">
                <a16:creationId xmlns:a16="http://schemas.microsoft.com/office/drawing/2014/main" id="{6F8325BA-0552-6853-74A2-89FF5BA04BE3}"/>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268455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7A193465-ADC4-F3FA-006A-4DFCD348545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B2C63DBF-7857-E2D4-17D8-21F62B2028C8}"/>
              </a:ext>
            </a:extLst>
          </p:cNvPr>
          <p:cNvSpPr>
            <a:spLocks noGrp="1"/>
          </p:cNvSpPr>
          <p:nvPr>
            <p:ph type="body" sz="quarter" idx="19" hasCustomPrompt="1"/>
          </p:nvPr>
        </p:nvSpPr>
        <p:spPr>
          <a:xfrm>
            <a:off x="563497" y="1202079"/>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 name="Title 1">
            <a:extLst>
              <a:ext uri="{FF2B5EF4-FFF2-40B4-BE49-F238E27FC236}">
                <a16:creationId xmlns:a16="http://schemas.microsoft.com/office/drawing/2014/main" id="{B9B1C8C5-9B31-7239-4998-7951E2C51966}"/>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344395572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83433-DB48-D7DE-FE41-4E10F3FFD5B4}"/>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4A3220C7-FAAE-6B2B-D410-9A2035A93902}"/>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202078"/>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 name="Title 1">
            <a:extLst>
              <a:ext uri="{FF2B5EF4-FFF2-40B4-BE49-F238E27FC236}">
                <a16:creationId xmlns:a16="http://schemas.microsoft.com/office/drawing/2014/main" id="{695A145D-7F5F-0EC9-AD3E-7C467FAE179C}"/>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02176618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1755EFB9-9C51-91C0-FEAF-31297B8B2C68}"/>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8" name="Text Placeholder 5">
            <a:extLst>
              <a:ext uri="{FF2B5EF4-FFF2-40B4-BE49-F238E27FC236}">
                <a16:creationId xmlns:a16="http://schemas.microsoft.com/office/drawing/2014/main" id="{3222C640-394F-EE5B-0FA9-E5491939EF08}"/>
              </a:ext>
            </a:extLst>
          </p:cNvPr>
          <p:cNvSpPr>
            <a:spLocks noGrp="1"/>
          </p:cNvSpPr>
          <p:nvPr>
            <p:ph type="body" sz="quarter" idx="19" hasCustomPrompt="1"/>
          </p:nvPr>
        </p:nvSpPr>
        <p:spPr>
          <a:xfrm>
            <a:off x="563497" y="1202078"/>
            <a:ext cx="11045889"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5" name="Title 4">
            <a:extLst>
              <a:ext uri="{FF2B5EF4-FFF2-40B4-BE49-F238E27FC236}">
                <a16:creationId xmlns:a16="http://schemas.microsoft.com/office/drawing/2014/main" id="{8E7DF47B-4F52-B453-B6C1-DC07FAAF37E7}"/>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31206213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op_Banner_Du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549516-F004-2727-EC34-C35A66E0BF53}"/>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B33B71F4-3755-658C-6CEC-DC7462957F30}"/>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9" name="Text Placeholder 5">
            <a:extLst>
              <a:ext uri="{FF2B5EF4-FFF2-40B4-BE49-F238E27FC236}">
                <a16:creationId xmlns:a16="http://schemas.microsoft.com/office/drawing/2014/main" id="{7E846141-30BB-6349-5A75-A40F1CF3784B}"/>
              </a:ext>
            </a:extLst>
          </p:cNvPr>
          <p:cNvSpPr>
            <a:spLocks noGrp="1"/>
          </p:cNvSpPr>
          <p:nvPr>
            <p:ph type="body" sz="quarter" idx="22" hasCustomPrompt="1"/>
          </p:nvPr>
        </p:nvSpPr>
        <p:spPr>
          <a:xfrm>
            <a:off x="563496"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1" name="Text Placeholder 5">
            <a:extLst>
              <a:ext uri="{FF2B5EF4-FFF2-40B4-BE49-F238E27FC236}">
                <a16:creationId xmlns:a16="http://schemas.microsoft.com/office/drawing/2014/main" id="{DCD6F48B-8B04-FC6C-17D2-83AB12D8FB0A}"/>
              </a:ext>
            </a:extLst>
          </p:cNvPr>
          <p:cNvSpPr>
            <a:spLocks noGrp="1"/>
          </p:cNvSpPr>
          <p:nvPr>
            <p:ph type="body" sz="quarter" idx="24" hasCustomPrompt="1"/>
          </p:nvPr>
        </p:nvSpPr>
        <p:spPr>
          <a:xfrm>
            <a:off x="6200345"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7" name="Text Placeholder 5">
            <a:extLst>
              <a:ext uri="{FF2B5EF4-FFF2-40B4-BE49-F238E27FC236}">
                <a16:creationId xmlns:a16="http://schemas.microsoft.com/office/drawing/2014/main" id="{E73D55EC-7397-9898-8902-190FE45B80D3}"/>
              </a:ext>
            </a:extLst>
          </p:cNvPr>
          <p:cNvSpPr>
            <a:spLocks noGrp="1"/>
          </p:cNvSpPr>
          <p:nvPr>
            <p:ph type="body" sz="quarter" idx="25" hasCustomPrompt="1"/>
          </p:nvPr>
        </p:nvSpPr>
        <p:spPr>
          <a:xfrm>
            <a:off x="563497"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8" name="Text Placeholder 5">
            <a:extLst>
              <a:ext uri="{FF2B5EF4-FFF2-40B4-BE49-F238E27FC236}">
                <a16:creationId xmlns:a16="http://schemas.microsoft.com/office/drawing/2014/main" id="{D69110B9-2855-AB2E-202A-3E44521C9AF2}"/>
              </a:ext>
            </a:extLst>
          </p:cNvPr>
          <p:cNvSpPr>
            <a:spLocks noGrp="1"/>
          </p:cNvSpPr>
          <p:nvPr>
            <p:ph type="body" sz="quarter" idx="26" hasCustomPrompt="1"/>
          </p:nvPr>
        </p:nvSpPr>
        <p:spPr>
          <a:xfrm>
            <a:off x="6200346"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1">
            <a:extLst>
              <a:ext uri="{FF2B5EF4-FFF2-40B4-BE49-F238E27FC236}">
                <a16:creationId xmlns:a16="http://schemas.microsoft.com/office/drawing/2014/main" id="{5E6ABAB8-9C60-6920-D4BF-4B009650061A}"/>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29159651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239791FC-9174-3E4E-7EE6-1E573BD5946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4" name="Text Placeholder 5">
            <a:extLst>
              <a:ext uri="{FF2B5EF4-FFF2-40B4-BE49-F238E27FC236}">
                <a16:creationId xmlns:a16="http://schemas.microsoft.com/office/drawing/2014/main" id="{7BBA6E7A-09A3-636C-7952-259F971D2D85}"/>
              </a:ext>
            </a:extLst>
          </p:cNvPr>
          <p:cNvSpPr>
            <a:spLocks noGrp="1"/>
          </p:cNvSpPr>
          <p:nvPr>
            <p:ph type="body" sz="quarter" idx="22" hasCustomPrompt="1"/>
          </p:nvPr>
        </p:nvSpPr>
        <p:spPr>
          <a:xfrm>
            <a:off x="563496"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Text Placeholder 5">
            <a:extLst>
              <a:ext uri="{FF2B5EF4-FFF2-40B4-BE49-F238E27FC236}">
                <a16:creationId xmlns:a16="http://schemas.microsoft.com/office/drawing/2014/main" id="{AAD0D9E7-D9E6-B4CC-3D59-89640FBA5BE4}"/>
              </a:ext>
            </a:extLst>
          </p:cNvPr>
          <p:cNvSpPr>
            <a:spLocks noGrp="1"/>
          </p:cNvSpPr>
          <p:nvPr>
            <p:ph type="body" sz="quarter" idx="24" hasCustomPrompt="1"/>
          </p:nvPr>
        </p:nvSpPr>
        <p:spPr>
          <a:xfrm>
            <a:off x="6200345" y="2802002"/>
            <a:ext cx="5409041" cy="215444"/>
          </a:xfr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8" name="Text Placeholder 5">
            <a:extLst>
              <a:ext uri="{FF2B5EF4-FFF2-40B4-BE49-F238E27FC236}">
                <a16:creationId xmlns:a16="http://schemas.microsoft.com/office/drawing/2014/main" id="{B0F3D90D-3692-4FDA-B1F3-00512EC9E6C5}"/>
              </a:ext>
            </a:extLst>
          </p:cNvPr>
          <p:cNvSpPr>
            <a:spLocks noGrp="1"/>
          </p:cNvSpPr>
          <p:nvPr>
            <p:ph type="body" sz="quarter" idx="25" hasCustomPrompt="1"/>
          </p:nvPr>
        </p:nvSpPr>
        <p:spPr>
          <a:xfrm>
            <a:off x="563497"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9" name="Text Placeholder 5">
            <a:extLst>
              <a:ext uri="{FF2B5EF4-FFF2-40B4-BE49-F238E27FC236}">
                <a16:creationId xmlns:a16="http://schemas.microsoft.com/office/drawing/2014/main" id="{16B1D17B-8153-7821-4438-42E0A0730526}"/>
              </a:ext>
            </a:extLst>
          </p:cNvPr>
          <p:cNvSpPr>
            <a:spLocks noGrp="1"/>
          </p:cNvSpPr>
          <p:nvPr>
            <p:ph type="body" sz="quarter" idx="26" hasCustomPrompt="1"/>
          </p:nvPr>
        </p:nvSpPr>
        <p:spPr>
          <a:xfrm>
            <a:off x="6200346" y="1202079"/>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itle 9">
            <a:extLst>
              <a:ext uri="{FF2B5EF4-FFF2-40B4-BE49-F238E27FC236}">
                <a16:creationId xmlns:a16="http://schemas.microsoft.com/office/drawing/2014/main" id="{61CE732A-00A1-B3C8-B148-7B3883E6C8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28138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A1650-4DF4-CC38-D6DD-5BC26906D251}"/>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6E95DBA8-54D3-2FE1-5C2E-248FA385633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1">
            <a:extLst>
              <a:ext uri="{FF2B5EF4-FFF2-40B4-BE49-F238E27FC236}">
                <a16:creationId xmlns:a16="http://schemas.microsoft.com/office/drawing/2014/main" id="{94ECCE97-9061-D74D-C75D-6BB434396452}"/>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29461824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CE4A9C1D-FD8A-BCDD-042A-AB36EE68F116}"/>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615418E0-BE06-0F1A-5459-CC073A4BE696}"/>
              </a:ext>
            </a:extLst>
          </p:cNvPr>
          <p:cNvSpPr>
            <a:spLocks noGrp="1"/>
          </p:cNvSpPr>
          <p:nvPr>
            <p:ph type="body" sz="quarter" idx="21" hasCustomPrompt="1"/>
          </p:nvPr>
        </p:nvSpPr>
        <p:spPr>
          <a:xfrm>
            <a:off x="563497"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6" name="Text Placeholder 5">
            <a:extLst>
              <a:ext uri="{FF2B5EF4-FFF2-40B4-BE49-F238E27FC236}">
                <a16:creationId xmlns:a16="http://schemas.microsoft.com/office/drawing/2014/main" id="{1AA0A36E-207E-75A5-CB29-662B1EFCC4FC}"/>
              </a:ext>
            </a:extLst>
          </p:cNvPr>
          <p:cNvSpPr>
            <a:spLocks noGrp="1"/>
          </p:cNvSpPr>
          <p:nvPr>
            <p:ph type="body" sz="quarter" idx="23" hasCustomPrompt="1"/>
          </p:nvPr>
        </p:nvSpPr>
        <p:spPr>
          <a:xfrm>
            <a:off x="6200346"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Title 6">
            <a:extLst>
              <a:ext uri="{FF2B5EF4-FFF2-40B4-BE49-F238E27FC236}">
                <a16:creationId xmlns:a16="http://schemas.microsoft.com/office/drawing/2014/main" id="{37EDF21B-8A4B-8700-269C-5B2961031657}"/>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5435360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userDrawn="1"/>
        </p:nvPicPr>
        <p:blipFill>
          <a:blip r:embed="rId2"/>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C0C1198E-A442-CDDE-C721-94C16341032F}"/>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40000"/>
                    <a:lumOff val="60000"/>
                  </a:schemeClr>
                </a:solidFill>
                <a:latin typeface="Segoe Sans Text" pitchFamily="2" charset="0"/>
                <a:cs typeface="Segoe UI Black" panose="020B0502040204020203" pitchFamily="34" charset="0"/>
              </a:rPr>
              <a:t>“</a:t>
            </a:r>
          </a:p>
        </p:txBody>
      </p:sp>
      <p:sp>
        <p:nvSpPr>
          <p:cNvPr id="6" name="Footer Placeholder 1">
            <a:extLst>
              <a:ext uri="{FF2B5EF4-FFF2-40B4-BE49-F238E27FC236}">
                <a16:creationId xmlns:a16="http://schemas.microsoft.com/office/drawing/2014/main" id="{47DEEA79-BC89-68A6-0D17-69C3C2D1B84C}"/>
              </a:ext>
            </a:extLst>
          </p:cNvPr>
          <p:cNvSpPr>
            <a:spLocks noGrp="1"/>
          </p:cNvSpPr>
          <p:nvPr>
            <p:ph type="ftr" sz="quarter" idx="16"/>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9" name="Text Placeholder 6">
            <a:extLst>
              <a:ext uri="{FF2B5EF4-FFF2-40B4-BE49-F238E27FC236}">
                <a16:creationId xmlns:a16="http://schemas.microsoft.com/office/drawing/2014/main" id="{891CF6D0-0C2D-6889-BAF5-6CDCB19E7ECC}"/>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bg1"/>
                </a:solidFill>
                <a:latin typeface="Segoe UI" panose="020B0502040204020203" pitchFamily="34" charset="0"/>
                <a:cs typeface="Segoe UI" panose="020B0502040204020203" pitchFamily="34" charset="0"/>
              </a:defRPr>
            </a:lvl1pPr>
          </a:lstStyle>
          <a:p>
            <a:pPr lvl="0"/>
            <a:r>
              <a:rPr lang="en-US"/>
              <a:t>Person’s name – Title – Source</a:t>
            </a:r>
          </a:p>
        </p:txBody>
      </p:sp>
      <p:sp>
        <p:nvSpPr>
          <p:cNvPr id="11" name="Text Placeholder 6">
            <a:extLst>
              <a:ext uri="{FF2B5EF4-FFF2-40B4-BE49-F238E27FC236}">
                <a16:creationId xmlns:a16="http://schemas.microsoft.com/office/drawing/2014/main" id="{DF2303A6-EF8A-60CA-951F-523DD59E1988}"/>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bg1"/>
                </a:solidFill>
                <a:latin typeface="Segoe UI" panose="020B0502040204020203" pitchFamily="34" charset="0"/>
                <a:cs typeface="Segoe UI" panose="020B0502040204020203" pitchFamily="34" charset="0"/>
              </a:defRPr>
            </a:lvl1pPr>
          </a:lstStyle>
          <a:p>
            <a:pPr lvl="0"/>
            <a:r>
              <a:rPr lang="en-US"/>
              <a:t>Tertiary information goes here</a:t>
            </a:r>
          </a:p>
        </p:txBody>
      </p:sp>
      <p:sp>
        <p:nvSpPr>
          <p:cNvPr id="3" name="Title 2">
            <a:extLst>
              <a:ext uri="{FF2B5EF4-FFF2-40B4-BE49-F238E27FC236}">
                <a16:creationId xmlns:a16="http://schemas.microsoft.com/office/drawing/2014/main" id="{8F5FBA95-7AB0-9752-454D-0BF9F5893228}"/>
              </a:ext>
            </a:extLst>
          </p:cNvPr>
          <p:cNvSpPr>
            <a:spLocks noGrp="1"/>
          </p:cNvSpPr>
          <p:nvPr>
            <p:ph type="title" hasCustomPrompt="1"/>
          </p:nvPr>
        </p:nvSpPr>
        <p:spPr>
          <a:xfrm>
            <a:off x="1119187" y="3009975"/>
            <a:ext cx="9952101" cy="2230775"/>
          </a:xfrm>
        </p:spPr>
        <p:txBody>
          <a:bodyPr/>
          <a:lstStyle>
            <a:lvl1pPr>
              <a:defRPr lang="en-US" sz="4000" b="1" i="0" kern="1200" spc="0" baseline="0" dirty="0">
                <a:solidFill>
                  <a:schemeClr val="bg1"/>
                </a:solidFill>
                <a:latin typeface="Segoe Sans Text" pitchFamily="2" charset="0"/>
                <a:ea typeface="+mn-ea"/>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br>
              <a:rPr lang="en-US"/>
            </a:br>
            <a:r>
              <a:rPr lang="en-US"/>
              <a:t>Add quote text here Add quote text here</a:t>
            </a:r>
            <a:br>
              <a:rPr lang="en-US"/>
            </a:br>
            <a:r>
              <a:rPr lang="en-US"/>
              <a:t>Add quote text here Add quote text here</a:t>
            </a:r>
          </a:p>
        </p:txBody>
      </p:sp>
    </p:spTree>
    <p:extLst>
      <p:ext uri="{BB962C8B-B14F-4D97-AF65-F5344CB8AC3E}">
        <p14:creationId xmlns:p14="http://schemas.microsoft.com/office/powerpoint/2010/main" val="14462042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Tree>
    <p:extLst>
      <p:ext uri="{BB962C8B-B14F-4D97-AF65-F5344CB8AC3E}">
        <p14:creationId xmlns:p14="http://schemas.microsoft.com/office/powerpoint/2010/main" val="3905077663"/>
      </p:ext>
    </p:extLst>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Footer Placeholder 1">
            <a:extLst>
              <a:ext uri="{FF2B5EF4-FFF2-40B4-BE49-F238E27FC236}">
                <a16:creationId xmlns:a16="http://schemas.microsoft.com/office/drawing/2014/main" id="{EC56F4E8-F6DB-0F4D-EFF1-56B18856A03A}"/>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3" name="TextBox 2">
            <a:extLst>
              <a:ext uri="{FF2B5EF4-FFF2-40B4-BE49-F238E27FC236}">
                <a16:creationId xmlns:a16="http://schemas.microsoft.com/office/drawing/2014/main" id="{ABE80B65-7D1E-323A-D336-539F076BDE29}"/>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50000"/>
                  </a:schemeClr>
                </a:solidFill>
                <a:latin typeface="Segoe Sans Text" pitchFamily="2" charset="0"/>
                <a:cs typeface="Segoe UI Black" panose="020B0502040204020203" pitchFamily="34" charset="0"/>
              </a:rPr>
              <a:t>“</a:t>
            </a:r>
          </a:p>
        </p:txBody>
      </p:sp>
      <p:sp>
        <p:nvSpPr>
          <p:cNvPr id="5" name="Text Placeholder 6">
            <a:extLst>
              <a:ext uri="{FF2B5EF4-FFF2-40B4-BE49-F238E27FC236}">
                <a16:creationId xmlns:a16="http://schemas.microsoft.com/office/drawing/2014/main" id="{35DF7046-C647-E93D-A32E-0F6F878E1287}"/>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tx1"/>
                </a:solidFill>
                <a:latin typeface="Segoe UI" panose="020B0502040204020203" pitchFamily="34" charset="0"/>
                <a:cs typeface="Segoe UI" panose="020B0502040204020203" pitchFamily="34" charset="0"/>
              </a:defRPr>
            </a:lvl1pPr>
          </a:lstStyle>
          <a:p>
            <a:pPr lvl="0"/>
            <a:r>
              <a:rPr lang="en-US"/>
              <a:t>Person’s name – Title – Source</a:t>
            </a:r>
          </a:p>
        </p:txBody>
      </p:sp>
      <p:sp>
        <p:nvSpPr>
          <p:cNvPr id="7" name="Text Placeholder 6">
            <a:extLst>
              <a:ext uri="{FF2B5EF4-FFF2-40B4-BE49-F238E27FC236}">
                <a16:creationId xmlns:a16="http://schemas.microsoft.com/office/drawing/2014/main" id="{8A21C1FE-53A8-FD0A-D89E-9319B8A6CF3B}"/>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tx1"/>
                </a:solidFill>
                <a:latin typeface="Segoe UI" panose="020B0502040204020203" pitchFamily="34" charset="0"/>
                <a:cs typeface="Segoe UI" panose="020B0502040204020203" pitchFamily="34" charset="0"/>
              </a:defRPr>
            </a:lvl1pPr>
          </a:lstStyle>
          <a:p>
            <a:pPr lvl="0"/>
            <a:r>
              <a:rPr lang="en-US"/>
              <a:t>Tertiary information goes here</a:t>
            </a:r>
          </a:p>
        </p:txBody>
      </p:sp>
      <p:sp>
        <p:nvSpPr>
          <p:cNvPr id="6" name="Title 2">
            <a:extLst>
              <a:ext uri="{FF2B5EF4-FFF2-40B4-BE49-F238E27FC236}">
                <a16:creationId xmlns:a16="http://schemas.microsoft.com/office/drawing/2014/main" id="{356E08B0-ED7F-E22D-05C0-8077D3897CFD}"/>
              </a:ext>
            </a:extLst>
          </p:cNvPr>
          <p:cNvSpPr>
            <a:spLocks noGrp="1"/>
          </p:cNvSpPr>
          <p:nvPr>
            <p:ph type="title" hasCustomPrompt="1"/>
          </p:nvPr>
        </p:nvSpPr>
        <p:spPr>
          <a:xfrm>
            <a:off x="1119187" y="3009975"/>
            <a:ext cx="9952101" cy="1846659"/>
          </a:xfrm>
        </p:spPr>
        <p:txBody>
          <a:bodyPr/>
          <a:lstStyle>
            <a:lvl1pPr>
              <a:defRPr lang="en-US" sz="4000" b="1" i="0" kern="1200" spc="0" baseline="0" dirty="0">
                <a:solidFill>
                  <a:schemeClr val="tx1"/>
                </a:solidFill>
                <a:latin typeface="Segoe Sans Text" pitchFamily="2" charset="0"/>
                <a:ea typeface="+mn-ea"/>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br>
              <a:rPr lang="en-US"/>
            </a:br>
            <a:r>
              <a:rPr lang="en-US"/>
              <a:t>Add quote text here Add quote text here</a:t>
            </a:r>
            <a:br>
              <a:rPr lang="en-US"/>
            </a:br>
            <a:r>
              <a:rPr lang="en-US"/>
              <a:t>Add quote text here Add quote text here</a:t>
            </a:r>
          </a:p>
        </p:txBody>
      </p:sp>
    </p:spTree>
    <p:extLst>
      <p:ext uri="{BB962C8B-B14F-4D97-AF65-F5344CB8AC3E}">
        <p14:creationId xmlns:p14="http://schemas.microsoft.com/office/powerpoint/2010/main" val="7130658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userDrawn="1"/>
        </p:nvPicPr>
        <p:blipFill rotWithShape="1">
          <a:blip r:embed="rId2"/>
          <a:srcRect r="50000"/>
          <a:stretch/>
        </p:blipFill>
        <p:spPr>
          <a:xfrm>
            <a:off x="0" y="-4686"/>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3C8A360D-EDB2-5F75-F845-AD7395FB3ABA}"/>
              </a:ext>
            </a:extLst>
          </p:cNvPr>
          <p:cNvSpPr>
            <a:spLocks noGrp="1"/>
          </p:cNvSpPr>
          <p:nvPr>
            <p:ph type="ftr" sz="quarter" idx="2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F4924EF6-B646-5D66-F89E-A673663529F5}"/>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11" name="Text Placeholder 8">
            <a:extLst>
              <a:ext uri="{FF2B5EF4-FFF2-40B4-BE49-F238E27FC236}">
                <a16:creationId xmlns:a16="http://schemas.microsoft.com/office/drawing/2014/main" id="{38B00A5F-B7B3-F636-DB43-E85461F85C17}"/>
              </a:ext>
            </a:extLst>
          </p:cNvPr>
          <p:cNvSpPr>
            <a:spLocks noGrp="1"/>
          </p:cNvSpPr>
          <p:nvPr>
            <p:ph type="body" sz="quarter" idx="33" hasCustomPrompt="1"/>
          </p:nvPr>
        </p:nvSpPr>
        <p:spPr>
          <a:xfrm>
            <a:off x="6892671" y="977081"/>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2" name="Text Placeholder 8">
            <a:extLst>
              <a:ext uri="{FF2B5EF4-FFF2-40B4-BE49-F238E27FC236}">
                <a16:creationId xmlns:a16="http://schemas.microsoft.com/office/drawing/2014/main" id="{19E523D7-7416-1A89-014E-77EB02A662CE}"/>
              </a:ext>
            </a:extLst>
          </p:cNvPr>
          <p:cNvSpPr>
            <a:spLocks noGrp="1"/>
          </p:cNvSpPr>
          <p:nvPr>
            <p:ph type="body" sz="quarter" idx="34" hasCustomPrompt="1"/>
          </p:nvPr>
        </p:nvSpPr>
        <p:spPr>
          <a:xfrm>
            <a:off x="6892671" y="1332411"/>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3" name="Text Placeholder 8">
            <a:extLst>
              <a:ext uri="{FF2B5EF4-FFF2-40B4-BE49-F238E27FC236}">
                <a16:creationId xmlns:a16="http://schemas.microsoft.com/office/drawing/2014/main" id="{B9E4459C-0282-018D-401C-6ABE904345C9}"/>
              </a:ext>
            </a:extLst>
          </p:cNvPr>
          <p:cNvSpPr>
            <a:spLocks noGrp="1"/>
          </p:cNvSpPr>
          <p:nvPr>
            <p:ph type="body" sz="quarter" idx="35" hasCustomPrompt="1"/>
          </p:nvPr>
        </p:nvSpPr>
        <p:spPr>
          <a:xfrm>
            <a:off x="6892671" y="1621978"/>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5" name="Text Placeholder 8">
            <a:extLst>
              <a:ext uri="{FF2B5EF4-FFF2-40B4-BE49-F238E27FC236}">
                <a16:creationId xmlns:a16="http://schemas.microsoft.com/office/drawing/2014/main" id="{11C1413E-054F-E967-E5D9-F9E8D53B0BF5}"/>
              </a:ext>
            </a:extLst>
          </p:cNvPr>
          <p:cNvSpPr>
            <a:spLocks noGrp="1"/>
          </p:cNvSpPr>
          <p:nvPr>
            <p:ph type="body" sz="quarter" idx="36" hasCustomPrompt="1"/>
          </p:nvPr>
        </p:nvSpPr>
        <p:spPr>
          <a:xfrm>
            <a:off x="6892671" y="2884278"/>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6" name="Text Placeholder 8">
            <a:extLst>
              <a:ext uri="{FF2B5EF4-FFF2-40B4-BE49-F238E27FC236}">
                <a16:creationId xmlns:a16="http://schemas.microsoft.com/office/drawing/2014/main" id="{33B4CF72-EC4D-6F5F-869E-E6945EBE9B31}"/>
              </a:ext>
            </a:extLst>
          </p:cNvPr>
          <p:cNvSpPr>
            <a:spLocks noGrp="1"/>
          </p:cNvSpPr>
          <p:nvPr>
            <p:ph type="body" sz="quarter" idx="37" hasCustomPrompt="1"/>
          </p:nvPr>
        </p:nvSpPr>
        <p:spPr>
          <a:xfrm>
            <a:off x="6892671" y="3239608"/>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7" name="Text Placeholder 8">
            <a:extLst>
              <a:ext uri="{FF2B5EF4-FFF2-40B4-BE49-F238E27FC236}">
                <a16:creationId xmlns:a16="http://schemas.microsoft.com/office/drawing/2014/main" id="{226AEFC7-F985-B021-1350-AB9387D87F23}"/>
              </a:ext>
            </a:extLst>
          </p:cNvPr>
          <p:cNvSpPr>
            <a:spLocks noGrp="1"/>
          </p:cNvSpPr>
          <p:nvPr>
            <p:ph type="body" sz="quarter" idx="38" hasCustomPrompt="1"/>
          </p:nvPr>
        </p:nvSpPr>
        <p:spPr>
          <a:xfrm>
            <a:off x="6892671" y="3529175"/>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8" name="Text Placeholder 8">
            <a:extLst>
              <a:ext uri="{FF2B5EF4-FFF2-40B4-BE49-F238E27FC236}">
                <a16:creationId xmlns:a16="http://schemas.microsoft.com/office/drawing/2014/main" id="{2ABD76F7-93F6-147B-9D63-DBE2240953D2}"/>
              </a:ext>
            </a:extLst>
          </p:cNvPr>
          <p:cNvSpPr>
            <a:spLocks noGrp="1"/>
          </p:cNvSpPr>
          <p:nvPr>
            <p:ph type="body" sz="quarter" idx="39" hasCustomPrompt="1"/>
          </p:nvPr>
        </p:nvSpPr>
        <p:spPr>
          <a:xfrm>
            <a:off x="6923152" y="4749399"/>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9" name="Text Placeholder 8">
            <a:extLst>
              <a:ext uri="{FF2B5EF4-FFF2-40B4-BE49-F238E27FC236}">
                <a16:creationId xmlns:a16="http://schemas.microsoft.com/office/drawing/2014/main" id="{5A8BE3D2-324E-998B-F77F-5649BE38F622}"/>
              </a:ext>
            </a:extLst>
          </p:cNvPr>
          <p:cNvSpPr>
            <a:spLocks noGrp="1"/>
          </p:cNvSpPr>
          <p:nvPr>
            <p:ph type="body" sz="quarter" idx="40" hasCustomPrompt="1"/>
          </p:nvPr>
        </p:nvSpPr>
        <p:spPr>
          <a:xfrm>
            <a:off x="6923152" y="5104729"/>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0" name="Text Placeholder 8">
            <a:extLst>
              <a:ext uri="{FF2B5EF4-FFF2-40B4-BE49-F238E27FC236}">
                <a16:creationId xmlns:a16="http://schemas.microsoft.com/office/drawing/2014/main" id="{ECEEEF4A-C601-1805-0994-E2FC0AE8351F}"/>
              </a:ext>
            </a:extLst>
          </p:cNvPr>
          <p:cNvSpPr>
            <a:spLocks noGrp="1"/>
          </p:cNvSpPr>
          <p:nvPr>
            <p:ph type="body" sz="quarter" idx="41" hasCustomPrompt="1"/>
          </p:nvPr>
        </p:nvSpPr>
        <p:spPr>
          <a:xfrm>
            <a:off x="6923152" y="5394296"/>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5" name="Title 4">
            <a:extLst>
              <a:ext uri="{FF2B5EF4-FFF2-40B4-BE49-F238E27FC236}">
                <a16:creationId xmlns:a16="http://schemas.microsoft.com/office/drawing/2014/main" id="{9548A1BB-7D6C-8DBC-AA6B-6D25B98BE015}"/>
              </a:ext>
            </a:extLst>
          </p:cNvPr>
          <p:cNvSpPr>
            <a:spLocks noGrp="1"/>
          </p:cNvSpPr>
          <p:nvPr>
            <p:ph type="title" hasCustomPrompt="1"/>
          </p:nvPr>
        </p:nvSpPr>
        <p:spPr>
          <a:xfrm>
            <a:off x="588263" y="4681743"/>
            <a:ext cx="4969258"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891741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0EC1AEB3-203A-A99D-2704-85C106947BB6}"/>
              </a:ext>
            </a:extLst>
          </p:cNvPr>
          <p:cNvSpPr>
            <a:spLocks noGrp="1"/>
          </p:cNvSpPr>
          <p:nvPr>
            <p:ph type="ftr" sz="quarter" idx="2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A090350A-7F88-4C24-435D-927074A628AA}"/>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4" name="Text Placeholder 8">
            <a:extLst>
              <a:ext uri="{FF2B5EF4-FFF2-40B4-BE49-F238E27FC236}">
                <a16:creationId xmlns:a16="http://schemas.microsoft.com/office/drawing/2014/main" id="{64567E80-3577-F478-52A1-B1558680DD1F}"/>
              </a:ext>
            </a:extLst>
          </p:cNvPr>
          <p:cNvSpPr>
            <a:spLocks noGrp="1"/>
          </p:cNvSpPr>
          <p:nvPr>
            <p:ph type="body" sz="quarter" idx="33" hasCustomPrompt="1"/>
          </p:nvPr>
        </p:nvSpPr>
        <p:spPr>
          <a:xfrm>
            <a:off x="6892671" y="977081"/>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5" name="Text Placeholder 8">
            <a:extLst>
              <a:ext uri="{FF2B5EF4-FFF2-40B4-BE49-F238E27FC236}">
                <a16:creationId xmlns:a16="http://schemas.microsoft.com/office/drawing/2014/main" id="{6F2DD471-620A-D374-872A-A9D8B71CE049}"/>
              </a:ext>
            </a:extLst>
          </p:cNvPr>
          <p:cNvSpPr>
            <a:spLocks noGrp="1"/>
          </p:cNvSpPr>
          <p:nvPr>
            <p:ph type="body" sz="quarter" idx="34" hasCustomPrompt="1"/>
          </p:nvPr>
        </p:nvSpPr>
        <p:spPr>
          <a:xfrm>
            <a:off x="6892671" y="1332411"/>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6" name="Text Placeholder 8">
            <a:extLst>
              <a:ext uri="{FF2B5EF4-FFF2-40B4-BE49-F238E27FC236}">
                <a16:creationId xmlns:a16="http://schemas.microsoft.com/office/drawing/2014/main" id="{D4177218-1026-BB0E-AD96-7553F1B881F6}"/>
              </a:ext>
            </a:extLst>
          </p:cNvPr>
          <p:cNvSpPr>
            <a:spLocks noGrp="1"/>
          </p:cNvSpPr>
          <p:nvPr>
            <p:ph type="body" sz="quarter" idx="35" hasCustomPrompt="1"/>
          </p:nvPr>
        </p:nvSpPr>
        <p:spPr>
          <a:xfrm>
            <a:off x="6892671" y="1621978"/>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0" name="Text Placeholder 8">
            <a:extLst>
              <a:ext uri="{FF2B5EF4-FFF2-40B4-BE49-F238E27FC236}">
                <a16:creationId xmlns:a16="http://schemas.microsoft.com/office/drawing/2014/main" id="{C94462CF-1E49-DE4F-51A2-EC551D765747}"/>
              </a:ext>
            </a:extLst>
          </p:cNvPr>
          <p:cNvSpPr>
            <a:spLocks noGrp="1"/>
          </p:cNvSpPr>
          <p:nvPr>
            <p:ph type="body" sz="quarter" idx="36" hasCustomPrompt="1"/>
          </p:nvPr>
        </p:nvSpPr>
        <p:spPr>
          <a:xfrm>
            <a:off x="6892671" y="2884278"/>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8" name="Text Placeholder 8">
            <a:extLst>
              <a:ext uri="{FF2B5EF4-FFF2-40B4-BE49-F238E27FC236}">
                <a16:creationId xmlns:a16="http://schemas.microsoft.com/office/drawing/2014/main" id="{29670600-24D1-55E3-159D-35DCC66C4502}"/>
              </a:ext>
            </a:extLst>
          </p:cNvPr>
          <p:cNvSpPr>
            <a:spLocks noGrp="1"/>
          </p:cNvSpPr>
          <p:nvPr>
            <p:ph type="body" sz="quarter" idx="37" hasCustomPrompt="1"/>
          </p:nvPr>
        </p:nvSpPr>
        <p:spPr>
          <a:xfrm>
            <a:off x="6892671" y="3239608"/>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29" name="Text Placeholder 8">
            <a:extLst>
              <a:ext uri="{FF2B5EF4-FFF2-40B4-BE49-F238E27FC236}">
                <a16:creationId xmlns:a16="http://schemas.microsoft.com/office/drawing/2014/main" id="{44B259DC-ED39-D22F-7CDF-EB8D69A2CCC4}"/>
              </a:ext>
            </a:extLst>
          </p:cNvPr>
          <p:cNvSpPr>
            <a:spLocks noGrp="1"/>
          </p:cNvSpPr>
          <p:nvPr>
            <p:ph type="body" sz="quarter" idx="38" hasCustomPrompt="1"/>
          </p:nvPr>
        </p:nvSpPr>
        <p:spPr>
          <a:xfrm>
            <a:off x="6892671" y="3529175"/>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33" name="Text Placeholder 8">
            <a:extLst>
              <a:ext uri="{FF2B5EF4-FFF2-40B4-BE49-F238E27FC236}">
                <a16:creationId xmlns:a16="http://schemas.microsoft.com/office/drawing/2014/main" id="{2F7EA14B-1E96-413A-4A44-A31A639B733A}"/>
              </a:ext>
            </a:extLst>
          </p:cNvPr>
          <p:cNvSpPr>
            <a:spLocks noGrp="1"/>
          </p:cNvSpPr>
          <p:nvPr>
            <p:ph type="body" sz="quarter" idx="39" hasCustomPrompt="1"/>
          </p:nvPr>
        </p:nvSpPr>
        <p:spPr>
          <a:xfrm>
            <a:off x="6923152" y="4749399"/>
            <a:ext cx="4705349" cy="307777"/>
          </a:xfrm>
        </p:spPr>
        <p:txBody>
          <a:bodyPr/>
          <a:lstStyle>
            <a:lvl1pPr marL="0" indent="0">
              <a:buNone/>
              <a:defRPr sz="2000" b="1"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34" name="Text Placeholder 8">
            <a:extLst>
              <a:ext uri="{FF2B5EF4-FFF2-40B4-BE49-F238E27FC236}">
                <a16:creationId xmlns:a16="http://schemas.microsoft.com/office/drawing/2014/main" id="{B96E268C-C430-4515-C925-150DF6279C1F}"/>
              </a:ext>
            </a:extLst>
          </p:cNvPr>
          <p:cNvSpPr>
            <a:spLocks noGrp="1"/>
          </p:cNvSpPr>
          <p:nvPr>
            <p:ph type="body" sz="quarter" idx="40" hasCustomPrompt="1"/>
          </p:nvPr>
        </p:nvSpPr>
        <p:spPr>
          <a:xfrm>
            <a:off x="6923152" y="5104729"/>
            <a:ext cx="4705349" cy="246221"/>
          </a:xfrm>
        </p:spPr>
        <p:txBody>
          <a:bodyPr/>
          <a:lstStyle>
            <a:lvl1pPr marL="0" indent="0">
              <a:buNone/>
              <a:defRPr sz="16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35" name="Text Placeholder 8">
            <a:extLst>
              <a:ext uri="{FF2B5EF4-FFF2-40B4-BE49-F238E27FC236}">
                <a16:creationId xmlns:a16="http://schemas.microsoft.com/office/drawing/2014/main" id="{179482B7-0D6F-A06E-CD58-B8419428F3B2}"/>
              </a:ext>
            </a:extLst>
          </p:cNvPr>
          <p:cNvSpPr>
            <a:spLocks noGrp="1"/>
          </p:cNvSpPr>
          <p:nvPr>
            <p:ph type="body" sz="quarter" idx="41" hasCustomPrompt="1"/>
          </p:nvPr>
        </p:nvSpPr>
        <p:spPr>
          <a:xfrm>
            <a:off x="6923152" y="5394296"/>
            <a:ext cx="4705349" cy="184666"/>
          </a:xfrm>
        </p:spPr>
        <p:txBody>
          <a:bodyPr/>
          <a:lstStyle>
            <a:lvl1pPr marL="0" indent="0">
              <a:buNone/>
              <a:defRPr sz="12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4">
            <a:extLst>
              <a:ext uri="{FF2B5EF4-FFF2-40B4-BE49-F238E27FC236}">
                <a16:creationId xmlns:a16="http://schemas.microsoft.com/office/drawing/2014/main" id="{45349FFC-E110-81C0-3888-6BACA7905E3E}"/>
              </a:ext>
            </a:extLst>
          </p:cNvPr>
          <p:cNvSpPr>
            <a:spLocks noGrp="1"/>
          </p:cNvSpPr>
          <p:nvPr>
            <p:ph type="title" hasCustomPrompt="1"/>
          </p:nvPr>
        </p:nvSpPr>
        <p:spPr>
          <a:xfrm>
            <a:off x="588263" y="4681743"/>
            <a:ext cx="4969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3087733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5917B5E-0967-1123-6AE5-B0EC27A3A598}"/>
              </a:ext>
            </a:extLst>
          </p:cNvPr>
          <p:cNvSpPr>
            <a:spLocks noGrp="1"/>
          </p:cNvSpPr>
          <p:nvPr>
            <p:ph type="pic" sz="quarter" idx="33" hasCustomPrompt="1"/>
          </p:nvPr>
        </p:nvSpPr>
        <p:spPr>
          <a:xfrm>
            <a:off x="0" y="0"/>
            <a:ext cx="12192000" cy="6858000"/>
          </a:xfrm>
          <a:solidFill>
            <a:schemeClr val="bg2"/>
          </a:solidFill>
        </p:spPr>
        <p:txBody>
          <a:bodyPr/>
          <a:lstStyle>
            <a:lvl1pPr marL="0" indent="0" algn="ctr">
              <a:buNone/>
              <a:defRPr/>
            </a:lvl1pPr>
          </a:lstStyle>
          <a:p>
            <a:r>
              <a:rPr lang="en-US"/>
              <a:t>Click to insert image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EAC0C3FF-ADA5-FFDB-57E4-002AFDA187C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C76A9AE8-63CA-BCDA-61B4-590AD62A1C84}"/>
              </a:ext>
            </a:extLst>
          </p:cNvPr>
          <p:cNvSpPr>
            <a:spLocks noGrp="1"/>
          </p:cNvSpPr>
          <p:nvPr>
            <p:ph type="body" sz="quarter" idx="32" hasCustomPrompt="1"/>
          </p:nvPr>
        </p:nvSpPr>
        <p:spPr>
          <a:xfrm>
            <a:off x="584200" y="5341835"/>
            <a:ext cx="11430321"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itle 4">
            <a:extLst>
              <a:ext uri="{FF2B5EF4-FFF2-40B4-BE49-F238E27FC236}">
                <a16:creationId xmlns:a16="http://schemas.microsoft.com/office/drawing/2014/main" id="{899492AA-CC3A-B1DE-DBAC-256F275F0CF8}"/>
              </a:ext>
            </a:extLst>
          </p:cNvPr>
          <p:cNvSpPr>
            <a:spLocks noGrp="1"/>
          </p:cNvSpPr>
          <p:nvPr>
            <p:ph type="title" hasCustomPrompt="1"/>
          </p:nvPr>
        </p:nvSpPr>
        <p:spPr>
          <a:xfrm>
            <a:off x="588263" y="4681743"/>
            <a:ext cx="11426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4022142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025A6856-31D3-8456-9797-2597761350EB}"/>
              </a:ext>
            </a:extLst>
          </p:cNvPr>
          <p:cNvSpPr>
            <a:spLocks noGrp="1"/>
          </p:cNvSpPr>
          <p:nvPr>
            <p:ph type="pic" sz="quarter" idx="33" hasCustomPrompt="1"/>
          </p:nvPr>
        </p:nvSpPr>
        <p:spPr>
          <a:xfrm>
            <a:off x="0" y="1151312"/>
            <a:ext cx="12192000" cy="5706687"/>
          </a:xfrm>
          <a:solidFill>
            <a:schemeClr val="bg2"/>
          </a:solidFill>
        </p:spPr>
        <p:txBody>
          <a:bodyPr/>
          <a:lstStyle>
            <a:lvl1pPr marL="0" indent="0" algn="ctr">
              <a:buNone/>
              <a:defRPr/>
            </a:lvl1pPr>
          </a:lstStyle>
          <a:p>
            <a:r>
              <a:rPr lang="en-US"/>
              <a:t>Click to insert image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595F97B7-EA88-4DD0-A6FD-34D74E9D3FE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itle 6">
            <a:extLst>
              <a:ext uri="{FF2B5EF4-FFF2-40B4-BE49-F238E27FC236}">
                <a16:creationId xmlns:a16="http://schemas.microsoft.com/office/drawing/2014/main" id="{BE78B156-7052-1E8F-77CA-4DD371670384}"/>
              </a:ext>
            </a:extLst>
          </p:cNvPr>
          <p:cNvSpPr>
            <a:spLocks noGrp="1"/>
          </p:cNvSpPr>
          <p:nvPr>
            <p:ph type="title" hasCustomPrompt="1"/>
          </p:nvPr>
        </p:nvSpPr>
        <p:spPr>
          <a:xfrm>
            <a:off x="588263" y="265846"/>
            <a:ext cx="11018520" cy="553998"/>
          </a:xfrm>
        </p:spPr>
        <p:txBody>
          <a:bodyPr/>
          <a:lstStyle/>
          <a:p>
            <a:r>
              <a:rPr lang="en-US"/>
              <a:t>Click to edit title</a:t>
            </a:r>
          </a:p>
        </p:txBody>
      </p:sp>
    </p:spTree>
    <p:extLst>
      <p:ext uri="{BB962C8B-B14F-4D97-AF65-F5344CB8AC3E}">
        <p14:creationId xmlns:p14="http://schemas.microsoft.com/office/powerpoint/2010/main" val="3329945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a:blip r:embed="rId2"/>
          <a:srcRect t="37870" b="37870"/>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F527D418-DEB4-E6BE-632F-E81F936C2219}"/>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Picture Placeholder 7">
            <a:extLst>
              <a:ext uri="{FF2B5EF4-FFF2-40B4-BE49-F238E27FC236}">
                <a16:creationId xmlns:a16="http://schemas.microsoft.com/office/drawing/2014/main" id="{39699D6F-D588-A55E-6F20-AD95FDFAD535}"/>
              </a:ext>
            </a:extLst>
          </p:cNvPr>
          <p:cNvSpPr>
            <a:spLocks noGrp="1"/>
          </p:cNvSpPr>
          <p:nvPr>
            <p:ph type="pic" sz="quarter" idx="33" hasCustomPrompt="1"/>
          </p:nvPr>
        </p:nvSpPr>
        <p:spPr>
          <a:xfrm>
            <a:off x="0" y="0"/>
            <a:ext cx="12192000" cy="5194297"/>
          </a:xfrm>
          <a:solidFill>
            <a:schemeClr val="bg2"/>
          </a:solidFill>
        </p:spPr>
        <p:txBody>
          <a:bodyPr/>
          <a:lstStyle>
            <a:lvl1pPr marL="0" indent="0" algn="ctr">
              <a:buNone/>
              <a:defRPr/>
            </a:lvl1pPr>
          </a:lstStyle>
          <a:p>
            <a:r>
              <a:rPr lang="en-US"/>
              <a:t>Click to insert image</a:t>
            </a:r>
          </a:p>
        </p:txBody>
      </p:sp>
      <p:sp>
        <p:nvSpPr>
          <p:cNvPr id="8" name="Title 4">
            <a:extLst>
              <a:ext uri="{FF2B5EF4-FFF2-40B4-BE49-F238E27FC236}">
                <a16:creationId xmlns:a16="http://schemas.microsoft.com/office/drawing/2014/main" id="{AAE39256-3909-87E9-2BB6-EC3E0AD026A9}"/>
              </a:ext>
            </a:extLst>
          </p:cNvPr>
          <p:cNvSpPr>
            <a:spLocks noGrp="1"/>
          </p:cNvSpPr>
          <p:nvPr>
            <p:ph type="title" hasCustomPrompt="1"/>
          </p:nvPr>
        </p:nvSpPr>
        <p:spPr>
          <a:xfrm>
            <a:off x="588263" y="5633550"/>
            <a:ext cx="11426258"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99817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tx1"/>
                </a:solidFill>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4C3C472A-9880-67E2-C6C7-3134163D5A3B}"/>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Picture Placeholder 7">
            <a:extLst>
              <a:ext uri="{FF2B5EF4-FFF2-40B4-BE49-F238E27FC236}">
                <a16:creationId xmlns:a16="http://schemas.microsoft.com/office/drawing/2014/main" id="{02B18253-2502-E79B-2519-96D798D8AC1B}"/>
              </a:ext>
            </a:extLst>
          </p:cNvPr>
          <p:cNvSpPr>
            <a:spLocks noGrp="1"/>
          </p:cNvSpPr>
          <p:nvPr>
            <p:ph type="pic" sz="quarter" idx="33" hasCustomPrompt="1"/>
          </p:nvPr>
        </p:nvSpPr>
        <p:spPr>
          <a:xfrm>
            <a:off x="0" y="0"/>
            <a:ext cx="12192000" cy="5261956"/>
          </a:xfrm>
          <a:solidFill>
            <a:schemeClr val="bg2"/>
          </a:solidFill>
        </p:spPr>
        <p:txBody>
          <a:bodyPr/>
          <a:lstStyle>
            <a:lvl1pPr marL="0" indent="0" algn="ctr">
              <a:buNone/>
              <a:defRPr/>
            </a:lvl1pPr>
          </a:lstStyle>
          <a:p>
            <a:r>
              <a:rPr lang="en-US"/>
              <a:t>Click to insert image</a:t>
            </a:r>
          </a:p>
        </p:txBody>
      </p:sp>
      <p:sp>
        <p:nvSpPr>
          <p:cNvPr id="7" name="Title 4">
            <a:extLst>
              <a:ext uri="{FF2B5EF4-FFF2-40B4-BE49-F238E27FC236}">
                <a16:creationId xmlns:a16="http://schemas.microsoft.com/office/drawing/2014/main" id="{E75145D4-8F67-0B99-BB9D-DAB839422717}"/>
              </a:ext>
            </a:extLst>
          </p:cNvPr>
          <p:cNvSpPr>
            <a:spLocks noGrp="1"/>
          </p:cNvSpPr>
          <p:nvPr>
            <p:ph type="title" hasCustomPrompt="1"/>
          </p:nvPr>
        </p:nvSpPr>
        <p:spPr>
          <a:xfrm>
            <a:off x="588263" y="5615116"/>
            <a:ext cx="11426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4024301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02C6F-1BD9-E778-0CDB-5D22989F0B11}"/>
              </a:ext>
            </a:extLst>
          </p:cNvPr>
          <p:cNvPicPr>
            <a:picLocks noChangeAspect="1"/>
          </p:cNvPicPr>
          <p:nvPr userDrawn="1"/>
        </p:nvPicPr>
        <p:blipFill rotWithShape="1">
          <a:blip r:embed="rId2"/>
          <a:srcRect r="50000"/>
          <a:stretch/>
        </p:blipFill>
        <p:spPr>
          <a:xfrm>
            <a:off x="-2"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2EDA3B3A-6C0B-15C1-7D74-FF397B603129}"/>
              </a:ext>
            </a:extLst>
          </p:cNvPr>
          <p:cNvSpPr>
            <a:spLocks noGrp="1"/>
          </p:cNvSpPr>
          <p:nvPr>
            <p:ph type="ftr" sz="quarter" idx="1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6" name="Text Placeholder 8">
            <a:extLst>
              <a:ext uri="{FF2B5EF4-FFF2-40B4-BE49-F238E27FC236}">
                <a16:creationId xmlns:a16="http://schemas.microsoft.com/office/drawing/2014/main" id="{02ED2144-3CA3-E662-E3A4-35E5F5DDACE8}"/>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2" name="Picture Placeholder 7">
            <a:extLst>
              <a:ext uri="{FF2B5EF4-FFF2-40B4-BE49-F238E27FC236}">
                <a16:creationId xmlns:a16="http://schemas.microsoft.com/office/drawing/2014/main" id="{EE86234D-5987-00E1-4ECD-5AE55ADD1755}"/>
              </a:ext>
            </a:extLst>
          </p:cNvPr>
          <p:cNvSpPr>
            <a:spLocks noGrp="1"/>
          </p:cNvSpPr>
          <p:nvPr>
            <p:ph type="pic" sz="quarter" idx="34" hasCustomPrompt="1"/>
          </p:nvPr>
        </p:nvSpPr>
        <p:spPr>
          <a:xfrm>
            <a:off x="6095998" y="0"/>
            <a:ext cx="6096002" cy="6858000"/>
          </a:xfrm>
          <a:solidFill>
            <a:schemeClr val="bg2"/>
          </a:solidFill>
        </p:spPr>
        <p:txBody>
          <a:bodyPr/>
          <a:lstStyle>
            <a:lvl1pPr marL="0" indent="0" algn="ctr">
              <a:buNone/>
              <a:defRPr/>
            </a:lvl1pPr>
          </a:lstStyle>
          <a:p>
            <a:r>
              <a:rPr lang="en-US"/>
              <a:t>Click to insert image</a:t>
            </a:r>
          </a:p>
        </p:txBody>
      </p:sp>
      <p:sp>
        <p:nvSpPr>
          <p:cNvPr id="8" name="Title 4">
            <a:extLst>
              <a:ext uri="{FF2B5EF4-FFF2-40B4-BE49-F238E27FC236}">
                <a16:creationId xmlns:a16="http://schemas.microsoft.com/office/drawing/2014/main" id="{F8822D49-684E-DC26-261B-D9EB5F2CB19B}"/>
              </a:ext>
            </a:extLst>
          </p:cNvPr>
          <p:cNvSpPr>
            <a:spLocks noGrp="1"/>
          </p:cNvSpPr>
          <p:nvPr>
            <p:ph type="title" hasCustomPrompt="1"/>
          </p:nvPr>
        </p:nvSpPr>
        <p:spPr>
          <a:xfrm>
            <a:off x="588263" y="4681743"/>
            <a:ext cx="4969258"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45809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06B4669D-57D3-3D89-6D13-EDDCEC473643}"/>
              </a:ext>
            </a:extLst>
          </p:cNvPr>
          <p:cNvSpPr>
            <a:spLocks noGrp="1"/>
          </p:cNvSpPr>
          <p:nvPr>
            <p:ph type="ftr" sz="quarter" idx="1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6CA19ACB-AC4A-BC91-8241-6D67F61FBF3B}"/>
              </a:ext>
            </a:extLst>
          </p:cNvPr>
          <p:cNvSpPr>
            <a:spLocks noGrp="1"/>
          </p:cNvSpPr>
          <p:nvPr>
            <p:ph type="body" sz="quarter" idx="32" hasCustomPrompt="1"/>
          </p:nvPr>
        </p:nvSpPr>
        <p:spPr>
          <a:xfrm>
            <a:off x="584201" y="5341836"/>
            <a:ext cx="4973320" cy="369332"/>
          </a:xfrm>
        </p:spPr>
        <p:txBody>
          <a:bodyPr/>
          <a:lstStyle>
            <a:lvl1pPr marL="0" indent="0">
              <a:buNone/>
              <a:defRPr sz="24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Picture Placeholder 7">
            <a:extLst>
              <a:ext uri="{FF2B5EF4-FFF2-40B4-BE49-F238E27FC236}">
                <a16:creationId xmlns:a16="http://schemas.microsoft.com/office/drawing/2014/main" id="{DEF44100-62F6-1AA7-914E-24310991AA00}"/>
              </a:ext>
            </a:extLst>
          </p:cNvPr>
          <p:cNvSpPr>
            <a:spLocks noGrp="1"/>
          </p:cNvSpPr>
          <p:nvPr>
            <p:ph type="pic" sz="quarter" idx="34" hasCustomPrompt="1"/>
          </p:nvPr>
        </p:nvSpPr>
        <p:spPr>
          <a:xfrm>
            <a:off x="6096000" y="0"/>
            <a:ext cx="6096000" cy="6858000"/>
          </a:xfrm>
          <a:solidFill>
            <a:schemeClr val="bg2"/>
          </a:solidFill>
        </p:spPr>
        <p:txBody>
          <a:bodyPr/>
          <a:lstStyle>
            <a:lvl1pPr marL="0" indent="0" algn="ctr">
              <a:buNone/>
              <a:defRPr/>
            </a:lvl1pPr>
          </a:lstStyle>
          <a:p>
            <a:r>
              <a:rPr lang="en-US"/>
              <a:t>Click to insert image</a:t>
            </a:r>
          </a:p>
        </p:txBody>
      </p:sp>
      <p:sp>
        <p:nvSpPr>
          <p:cNvPr id="8" name="Title 4">
            <a:extLst>
              <a:ext uri="{FF2B5EF4-FFF2-40B4-BE49-F238E27FC236}">
                <a16:creationId xmlns:a16="http://schemas.microsoft.com/office/drawing/2014/main" id="{4C1EC25A-3533-A6B0-DC71-7798D0B57C58}"/>
              </a:ext>
            </a:extLst>
          </p:cNvPr>
          <p:cNvSpPr>
            <a:spLocks noGrp="1"/>
          </p:cNvSpPr>
          <p:nvPr>
            <p:ph type="title" hasCustomPrompt="1"/>
          </p:nvPr>
        </p:nvSpPr>
        <p:spPr>
          <a:xfrm>
            <a:off x="588263" y="4681743"/>
            <a:ext cx="4969258" cy="553998"/>
          </a:xfrm>
        </p:spPr>
        <p:txBody>
          <a:bodyPr/>
          <a:lstStyle>
            <a:lvl1pPr>
              <a:defRPr>
                <a:solidFill>
                  <a:schemeClr val="tx1"/>
                </a:solidFill>
              </a:defRPr>
            </a:lvl1pPr>
          </a:lstStyle>
          <a:p>
            <a:r>
              <a:rPr lang="en-US"/>
              <a:t>Click to edit title</a:t>
            </a:r>
          </a:p>
        </p:txBody>
      </p:sp>
    </p:spTree>
    <p:extLst>
      <p:ext uri="{BB962C8B-B14F-4D97-AF65-F5344CB8AC3E}">
        <p14:creationId xmlns:p14="http://schemas.microsoft.com/office/powerpoint/2010/main" val="1122278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a:src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C137BB25-FAE7-4594-DE3A-28FB1247ADBA}"/>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itle 4">
            <a:extLst>
              <a:ext uri="{FF2B5EF4-FFF2-40B4-BE49-F238E27FC236}">
                <a16:creationId xmlns:a16="http://schemas.microsoft.com/office/drawing/2014/main" id="{E07B99B7-C9CE-D85E-1B5D-4C71F60E7858}"/>
              </a:ext>
            </a:extLst>
          </p:cNvPr>
          <p:cNvSpPr>
            <a:spLocks noGrp="1"/>
          </p:cNvSpPr>
          <p:nvPr>
            <p:ph type="title" hasCustomPrompt="1"/>
          </p:nvPr>
        </p:nvSpPr>
        <p:spPr>
          <a:xfrm>
            <a:off x="588263" y="4983480"/>
            <a:ext cx="11018520" cy="923330"/>
          </a:xfrm>
        </p:spPr>
        <p:txBody>
          <a:bodyPr/>
          <a:lstStyle>
            <a:lvl1pPr>
              <a:defRPr lang="en-US" sz="6000" kern="1200" dirty="0">
                <a:solidFill>
                  <a:schemeClr val="bg1"/>
                </a:solidFill>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189623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rgbClr val="215C79"/>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759434" y="2053621"/>
            <a:ext cx="9859116" cy="1158793"/>
          </a:xfrm>
        </p:spPr>
        <p:txBody>
          <a:bodyPr>
            <a:normAutofit/>
          </a:bodyPr>
          <a:lstStyle>
            <a:lvl1pPr>
              <a:defRPr sz="6000">
                <a:solidFill>
                  <a:schemeClr val="bg1"/>
                </a:solidFill>
                <a:latin typeface="+mn-lt"/>
              </a:defRPr>
            </a:lvl1pPr>
          </a:lstStyle>
          <a:p>
            <a:r>
              <a:rPr lang="en-US"/>
              <a:t>Demo Title</a:t>
            </a:r>
          </a:p>
        </p:txBody>
      </p:sp>
      <p:sp>
        <p:nvSpPr>
          <p:cNvPr id="3" name="TextBox 2">
            <a:extLst>
              <a:ext uri="{FF2B5EF4-FFF2-40B4-BE49-F238E27FC236}">
                <a16:creationId xmlns:a16="http://schemas.microsoft.com/office/drawing/2014/main" id="{74B3BA6D-227D-5A87-B004-0FD6944CCB75}"/>
              </a:ext>
            </a:extLst>
          </p:cNvPr>
          <p:cNvSpPr txBox="1"/>
          <p:nvPr userDrawn="1"/>
        </p:nvSpPr>
        <p:spPr>
          <a:xfrm>
            <a:off x="3737557"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hank_You_with_ic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a:src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C137BB25-FAE7-4594-DE3A-28FB1247ADBA}"/>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olorful circle with a tick in center&#10;&#10;Description automatically generated with medium confidence">
            <a:extLst>
              <a:ext uri="{FF2B5EF4-FFF2-40B4-BE49-F238E27FC236}">
                <a16:creationId xmlns:a16="http://schemas.microsoft.com/office/drawing/2014/main" id="{98DE534C-158B-D069-4560-DEEE98870774}"/>
              </a:ext>
            </a:extLst>
          </p:cNvPr>
          <p:cNvPicPr>
            <a:picLocks noChangeAspect="1"/>
          </p:cNvPicPr>
          <p:nvPr userDrawn="1"/>
        </p:nvPicPr>
        <p:blipFill>
          <a:blip r:embed="rId3"/>
          <a:stretch>
            <a:fillRect/>
          </a:stretch>
        </p:blipFill>
        <p:spPr>
          <a:xfrm>
            <a:off x="9044793" y="3406499"/>
            <a:ext cx="2364224" cy="2374415"/>
          </a:xfrm>
          <a:prstGeom prst="rect">
            <a:avLst/>
          </a:prstGeom>
          <a:effectLst>
            <a:outerShdw blurRad="202007" dist="287766" dir="2700000" algn="tl" rotWithShape="0">
              <a:schemeClr val="accent6">
                <a:lumMod val="10000"/>
                <a:alpha val="40000"/>
              </a:schemeClr>
            </a:outerShdw>
          </a:effectLst>
        </p:spPr>
      </p:pic>
      <p:sp>
        <p:nvSpPr>
          <p:cNvPr id="6" name="Title 4">
            <a:extLst>
              <a:ext uri="{FF2B5EF4-FFF2-40B4-BE49-F238E27FC236}">
                <a16:creationId xmlns:a16="http://schemas.microsoft.com/office/drawing/2014/main" id="{95D46953-8368-85AA-6FE4-07841902DC99}"/>
              </a:ext>
            </a:extLst>
          </p:cNvPr>
          <p:cNvSpPr>
            <a:spLocks noGrp="1"/>
          </p:cNvSpPr>
          <p:nvPr>
            <p:ph type="title" hasCustomPrompt="1"/>
          </p:nvPr>
        </p:nvSpPr>
        <p:spPr>
          <a:xfrm>
            <a:off x="588263" y="4983480"/>
            <a:ext cx="11018520" cy="923330"/>
          </a:xfrm>
        </p:spPr>
        <p:txBody>
          <a:bodyPr/>
          <a:lstStyle>
            <a:lvl1pPr>
              <a:defRPr lang="en-US" sz="6000" kern="1200" dirty="0">
                <a:solidFill>
                  <a:schemeClr val="bg1"/>
                </a:solidFill>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261632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147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468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5350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591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707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63666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1930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722904"/>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90037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2A4F6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3816323"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latin typeface="+mn-lt"/>
              </a:defRPr>
            </a:lvl1pPr>
          </a:lstStyle>
          <a:p>
            <a:r>
              <a:rPr lang="en-US"/>
              <a:t>Section Title</a:t>
            </a:r>
          </a:p>
        </p:txBody>
      </p:sp>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551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7E85E0A-B79A-21AA-9B34-857C64A0755B}"/>
              </a:ext>
              <a:ext uri="{C183D7F6-B498-43B3-948B-1728B52AA6E4}">
                <adec:decorative xmlns:adec="http://schemas.microsoft.com/office/drawing/2017/decorative" val="1"/>
              </a:ext>
            </a:extLst>
          </p:cNvPr>
          <p:cNvSpPr/>
          <p:nvPr userDrawn="1"/>
        </p:nvSpPr>
        <p:spPr bwMode="auto">
          <a:xfrm>
            <a:off x="449590" y="2794567"/>
            <a:ext cx="11600572" cy="1592114"/>
          </a:xfrm>
          <a:custGeom>
            <a:avLst/>
            <a:gdLst>
              <a:gd name="connsiteX0" fmla="*/ 3138495 w 11292820"/>
              <a:gd name="connsiteY0" fmla="*/ 0 h 1592114"/>
              <a:gd name="connsiteX1" fmla="*/ 5988442 w 11292820"/>
              <a:gd name="connsiteY1" fmla="*/ 0 h 1592114"/>
              <a:gd name="connsiteX2" fmla="*/ 6158249 w 11292820"/>
              <a:gd name="connsiteY2" fmla="*/ 0 h 1592114"/>
              <a:gd name="connsiteX3" fmla="*/ 10496763 w 11292820"/>
              <a:gd name="connsiteY3" fmla="*/ 0 h 1592114"/>
              <a:gd name="connsiteX4" fmla="*/ 11292820 w 11292820"/>
              <a:gd name="connsiteY4" fmla="*/ 796057 h 1592114"/>
              <a:gd name="connsiteX5" fmla="*/ 10496763 w 11292820"/>
              <a:gd name="connsiteY5" fmla="*/ 1592114 h 1592114"/>
              <a:gd name="connsiteX6" fmla="*/ 6158249 w 11292820"/>
              <a:gd name="connsiteY6" fmla="*/ 1592114 h 1592114"/>
              <a:gd name="connsiteX7" fmla="*/ 5988442 w 11292820"/>
              <a:gd name="connsiteY7" fmla="*/ 1592114 h 1592114"/>
              <a:gd name="connsiteX8" fmla="*/ 3149270 w 11292820"/>
              <a:gd name="connsiteY8" fmla="*/ 1592114 h 1592114"/>
              <a:gd name="connsiteX9" fmla="*/ 3138495 w 11292820"/>
              <a:gd name="connsiteY9" fmla="*/ 1592114 h 1592114"/>
              <a:gd name="connsiteX10" fmla="*/ 0 w 11292820"/>
              <a:gd name="connsiteY10" fmla="*/ 1592114 h 1592114"/>
              <a:gd name="connsiteX11" fmla="*/ 0 w 11292820"/>
              <a:gd name="connsiteY11" fmla="*/ 17 h 1592114"/>
              <a:gd name="connsiteX12" fmla="*/ 3138495 w 11292820"/>
              <a:gd name="connsiteY12" fmla="*/ 17 h 159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2820" h="1592114">
                <a:moveTo>
                  <a:pt x="3138495" y="0"/>
                </a:moveTo>
                <a:lnTo>
                  <a:pt x="5988442" y="0"/>
                </a:lnTo>
                <a:lnTo>
                  <a:pt x="6158249" y="0"/>
                </a:lnTo>
                <a:lnTo>
                  <a:pt x="10496763" y="0"/>
                </a:lnTo>
                <a:lnTo>
                  <a:pt x="11292820" y="796057"/>
                </a:lnTo>
                <a:lnTo>
                  <a:pt x="10496763" y="1592114"/>
                </a:lnTo>
                <a:lnTo>
                  <a:pt x="6158249" y="1592114"/>
                </a:lnTo>
                <a:lnTo>
                  <a:pt x="5988442" y="1592114"/>
                </a:lnTo>
                <a:lnTo>
                  <a:pt x="3149270" y="1592114"/>
                </a:lnTo>
                <a:lnTo>
                  <a:pt x="3138495" y="1592114"/>
                </a:lnTo>
                <a:lnTo>
                  <a:pt x="0" y="1592114"/>
                </a:lnTo>
                <a:lnTo>
                  <a:pt x="0" y="17"/>
                </a:lnTo>
                <a:lnTo>
                  <a:pt x="3138495" y="17"/>
                </a:lnTo>
                <a:close/>
              </a:path>
            </a:pathLst>
          </a:custGeom>
          <a:gradFill flip="none" rotWithShape="1">
            <a:gsLst>
              <a:gs pos="40000">
                <a:srgbClr val="C03BC4"/>
              </a:gs>
              <a:gs pos="100000">
                <a:srgbClr val="399A91"/>
              </a:gs>
              <a:gs pos="65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2" name="Text Placeholder 6">
            <a:extLst>
              <a:ext uri="{FF2B5EF4-FFF2-40B4-BE49-F238E27FC236}">
                <a16:creationId xmlns:a16="http://schemas.microsoft.com/office/drawing/2014/main" id="{5D66E216-D0B8-E78C-B4A3-0C9A07C213E4}"/>
              </a:ext>
            </a:extLst>
          </p:cNvPr>
          <p:cNvSpPr>
            <a:spLocks noGrp="1"/>
          </p:cNvSpPr>
          <p:nvPr>
            <p:ph type="body" sz="quarter" idx="14"/>
          </p:nvPr>
        </p:nvSpPr>
        <p:spPr>
          <a:xfrm>
            <a:off x="3733162" y="2336169"/>
            <a:ext cx="1678889" cy="340264"/>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10" name="Text Placeholder 6">
            <a:extLst>
              <a:ext uri="{FF2B5EF4-FFF2-40B4-BE49-F238E27FC236}">
                <a16:creationId xmlns:a16="http://schemas.microsoft.com/office/drawing/2014/main" id="{7779DDD7-4DDA-AABD-AF76-37CB5378F85F}"/>
              </a:ext>
            </a:extLst>
          </p:cNvPr>
          <p:cNvSpPr>
            <a:spLocks noGrp="1"/>
          </p:cNvSpPr>
          <p:nvPr>
            <p:ph type="body" sz="quarter" idx="12"/>
          </p:nvPr>
        </p:nvSpPr>
        <p:spPr>
          <a:xfrm>
            <a:off x="554512" y="2336169"/>
            <a:ext cx="1510262" cy="237426"/>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14" name="Text Placeholder 6">
            <a:extLst>
              <a:ext uri="{FF2B5EF4-FFF2-40B4-BE49-F238E27FC236}">
                <a16:creationId xmlns:a16="http://schemas.microsoft.com/office/drawing/2014/main" id="{08AFF971-7927-5777-7758-DC6515D8DB44}"/>
              </a:ext>
            </a:extLst>
          </p:cNvPr>
          <p:cNvSpPr>
            <a:spLocks noGrp="1"/>
          </p:cNvSpPr>
          <p:nvPr>
            <p:ph type="body" sz="quarter" idx="16"/>
          </p:nvPr>
        </p:nvSpPr>
        <p:spPr>
          <a:xfrm>
            <a:off x="7364911" y="2294062"/>
            <a:ext cx="1299765" cy="382371"/>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298423F-6440-F660-B24A-A9D2CECE8196}"/>
              </a:ext>
            </a:extLst>
          </p:cNvPr>
          <p:cNvSpPr>
            <a:spLocks noGrp="1"/>
          </p:cNvSpPr>
          <p:nvPr>
            <p:ph type="body" sz="quarter" idx="13"/>
          </p:nvPr>
        </p:nvSpPr>
        <p:spPr>
          <a:xfrm>
            <a:off x="655047" y="3068683"/>
            <a:ext cx="2853203" cy="535531"/>
          </a:xfrm>
        </p:spPr>
        <p:txBody>
          <a:bodyPr anchor="t"/>
          <a:lstStyle>
            <a:lvl1pPr marL="0" indent="0" algn="l">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vl2pPr marL="0" indent="0">
              <a:buNone/>
              <a:defRPr lang="en-US" sz="1400" kern="1200" dirty="0" smtClean="0">
                <a:solidFill>
                  <a:schemeClr val="bg1"/>
                </a:solidFill>
                <a:latin typeface="+mn-lt"/>
                <a:ea typeface="+mn-ea"/>
                <a:cs typeface="+mn-cs"/>
              </a:defRPr>
            </a:lvl2pPr>
          </a:lstStyle>
          <a:p>
            <a:pPr lvl="0"/>
            <a:r>
              <a:rPr lang="en-US"/>
              <a:t>Click to edit Master text</a:t>
            </a:r>
          </a:p>
          <a:p>
            <a:pPr lvl="1"/>
            <a:r>
              <a:rPr lang="en-US"/>
              <a:t>Level 2</a:t>
            </a:r>
          </a:p>
        </p:txBody>
      </p:sp>
      <p:sp>
        <p:nvSpPr>
          <p:cNvPr id="13" name="Text Placeholder 6">
            <a:extLst>
              <a:ext uri="{FF2B5EF4-FFF2-40B4-BE49-F238E27FC236}">
                <a16:creationId xmlns:a16="http://schemas.microsoft.com/office/drawing/2014/main" id="{C2660B3D-9DB4-B1DF-C81C-314298895AEB}"/>
              </a:ext>
            </a:extLst>
          </p:cNvPr>
          <p:cNvSpPr>
            <a:spLocks noGrp="1"/>
          </p:cNvSpPr>
          <p:nvPr>
            <p:ph type="body" sz="quarter" idx="15"/>
          </p:nvPr>
        </p:nvSpPr>
        <p:spPr>
          <a:xfrm>
            <a:off x="3733162" y="3068683"/>
            <a:ext cx="3427180" cy="535531"/>
          </a:xfrm>
        </p:spPr>
        <p:txBody>
          <a:bodyPr anchor="t"/>
          <a:lstStyle>
            <a:lvl1pPr marL="0" indent="0" algn="l">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vl2pPr marL="0" indent="0">
              <a:buNone/>
              <a:defRPr lang="en-US" sz="1400" kern="1200" spc="0" baseline="0" dirty="0" smtClean="0">
                <a:solidFill>
                  <a:schemeClr val="bg1"/>
                </a:solidFill>
                <a:latin typeface="+mn-lt"/>
                <a:ea typeface="+mn-ea"/>
                <a:cs typeface="+mn-cs"/>
              </a:defRPr>
            </a:lvl2pPr>
          </a:lstStyle>
          <a:p>
            <a:pPr lvl="0"/>
            <a:r>
              <a:rPr lang="en-US"/>
              <a:t>Click to edit Master text</a:t>
            </a:r>
          </a:p>
          <a:p>
            <a:pPr marL="285750" marR="0" lvl="1" indent="-285750" algn="l" defTabSz="932742" rtl="0" eaLnBrk="1" fontAlgn="auto" latinLnBrk="0" hangingPunct="1">
              <a:lnSpc>
                <a:spcPct val="100000"/>
              </a:lnSpc>
              <a:spcBef>
                <a:spcPct val="20000"/>
              </a:spcBef>
              <a:spcAft>
                <a:spcPts val="0"/>
              </a:spcAft>
              <a:buClrTx/>
              <a:buSzPct val="90000"/>
              <a:tabLst/>
            </a:pPr>
            <a:r>
              <a:rPr lang="en-US"/>
              <a:t>Level 2</a:t>
            </a:r>
          </a:p>
        </p:txBody>
      </p:sp>
      <p:sp>
        <p:nvSpPr>
          <p:cNvPr id="16" name="Text Placeholder 6">
            <a:extLst>
              <a:ext uri="{FF2B5EF4-FFF2-40B4-BE49-F238E27FC236}">
                <a16:creationId xmlns:a16="http://schemas.microsoft.com/office/drawing/2014/main" id="{1822208B-9C28-FC9C-1A74-405B584F6FF5}"/>
              </a:ext>
            </a:extLst>
          </p:cNvPr>
          <p:cNvSpPr>
            <a:spLocks noGrp="1"/>
          </p:cNvSpPr>
          <p:nvPr>
            <p:ph type="body" sz="quarter" idx="18"/>
          </p:nvPr>
        </p:nvSpPr>
        <p:spPr>
          <a:xfrm>
            <a:off x="546299" y="4449605"/>
            <a:ext cx="10618230" cy="330014"/>
          </a:xfrm>
        </p:spPr>
        <p:txBody>
          <a:bodyPr anchor="ctr"/>
          <a:lstStyle>
            <a:lvl1pPr marL="0" indent="0" algn="l">
              <a:buNone/>
              <a:defRPr lang="en-US" sz="1200" b="1" i="1" kern="1200" dirty="0" smtClean="0">
                <a:solidFill>
                  <a:schemeClr val="tx1"/>
                </a:solidFill>
                <a:latin typeface="+mn-lt"/>
                <a:ea typeface="+mn-ea"/>
                <a:cs typeface="+mn-cs"/>
              </a:defRPr>
            </a:lvl1pPr>
          </a:lstStyle>
          <a:p>
            <a:pPr lvl="0"/>
            <a:r>
              <a:rPr lang="en-US"/>
              <a:t>Click to edit Master text</a:t>
            </a:r>
          </a:p>
        </p:txBody>
      </p:sp>
      <p:sp>
        <p:nvSpPr>
          <p:cNvPr id="18" name="Text Placeholder 6">
            <a:extLst>
              <a:ext uri="{FF2B5EF4-FFF2-40B4-BE49-F238E27FC236}">
                <a16:creationId xmlns:a16="http://schemas.microsoft.com/office/drawing/2014/main" id="{371D7B77-9424-C165-47A9-E14BA4DAFC0B}"/>
              </a:ext>
            </a:extLst>
          </p:cNvPr>
          <p:cNvSpPr>
            <a:spLocks noGrp="1"/>
          </p:cNvSpPr>
          <p:nvPr>
            <p:ph type="body" sz="quarter" idx="19"/>
          </p:nvPr>
        </p:nvSpPr>
        <p:spPr>
          <a:xfrm>
            <a:off x="7364911" y="3068683"/>
            <a:ext cx="3969224" cy="535531"/>
          </a:xfrm>
        </p:spPr>
        <p:txBody>
          <a:bodyPr anchor="t"/>
          <a:lstStyle>
            <a:lvl1pPr marL="0" indent="0" algn="l">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vl2pPr marL="0" indent="0">
              <a:buNone/>
              <a:defRPr lang="en-US" sz="1400" kern="1200" spc="0" baseline="0" dirty="0" smtClean="0">
                <a:solidFill>
                  <a:schemeClr val="bg1"/>
                </a:solidFill>
                <a:latin typeface="+mn-lt"/>
                <a:ea typeface="+mn-ea"/>
                <a:cs typeface="+mn-cs"/>
              </a:defRPr>
            </a:lvl2pPr>
          </a:lstStyle>
          <a:p>
            <a:pPr lvl="0"/>
            <a:r>
              <a:rPr lang="en-US"/>
              <a:t>Click to edit Master text</a:t>
            </a:r>
          </a:p>
          <a:p>
            <a:pPr marL="285750" marR="0" lvl="1" indent="-285750" algn="l" defTabSz="932742" rtl="0" eaLnBrk="1" fontAlgn="auto" latinLnBrk="0" hangingPunct="1">
              <a:lnSpc>
                <a:spcPct val="100000"/>
              </a:lnSpc>
              <a:spcBef>
                <a:spcPct val="20000"/>
              </a:spcBef>
              <a:spcAft>
                <a:spcPts val="0"/>
              </a:spcAft>
              <a:buClrTx/>
              <a:buSzPct val="90000"/>
              <a:tabLst/>
            </a:pPr>
            <a:r>
              <a:rPr lang="en-US"/>
              <a:t>Level 2</a:t>
            </a:r>
          </a:p>
        </p:txBody>
      </p:sp>
    </p:spTree>
    <p:extLst>
      <p:ext uri="{BB962C8B-B14F-4D97-AF65-F5344CB8AC3E}">
        <p14:creationId xmlns:p14="http://schemas.microsoft.com/office/powerpoint/2010/main" val="2234282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lowchart: Manual Operation 2">
            <a:extLst>
              <a:ext uri="{FF2B5EF4-FFF2-40B4-BE49-F238E27FC236}">
                <a16:creationId xmlns:a16="http://schemas.microsoft.com/office/drawing/2014/main" id="{73B1E1DD-A0B7-6BEE-91DF-9CBBA5883095}"/>
              </a:ext>
              <a:ext uri="{C183D7F6-B498-43B3-948B-1728B52AA6E4}">
                <adec:decorative xmlns:adec="http://schemas.microsoft.com/office/drawing/2017/decorative" val="1"/>
              </a:ext>
            </a:extLst>
          </p:cNvPr>
          <p:cNvSpPr/>
          <p:nvPr userDrawn="1"/>
        </p:nvSpPr>
        <p:spPr bwMode="auto">
          <a:xfrm>
            <a:off x="1242204" y="1590135"/>
            <a:ext cx="9632830" cy="1348597"/>
          </a:xfrm>
          <a:prstGeom prst="flowChartManualOperation">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24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                       </a:t>
            </a:r>
          </a:p>
          <a:p>
            <a:pPr algn="ctr" defTabSz="914400" fontAlgn="base">
              <a:spcBef>
                <a:spcPct val="0"/>
              </a:spcBef>
              <a:spcAft>
                <a:spcPct val="0"/>
              </a:spcAft>
            </a:pPr>
            <a:r>
              <a:rPr lang="en-US" sz="24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          </a:t>
            </a:r>
          </a:p>
        </p:txBody>
      </p:sp>
      <p:sp>
        <p:nvSpPr>
          <p:cNvPr id="4" name="Flowchart: Manual Operation 3">
            <a:extLst>
              <a:ext uri="{FF2B5EF4-FFF2-40B4-BE49-F238E27FC236}">
                <a16:creationId xmlns:a16="http://schemas.microsoft.com/office/drawing/2014/main" id="{901C8119-B4A5-89C9-DD70-FDA3B87D8365}"/>
              </a:ext>
              <a:ext uri="{C183D7F6-B498-43B3-948B-1728B52AA6E4}">
                <adec:decorative xmlns:adec="http://schemas.microsoft.com/office/drawing/2017/decorative" val="1"/>
              </a:ext>
            </a:extLst>
          </p:cNvPr>
          <p:cNvSpPr/>
          <p:nvPr userDrawn="1"/>
        </p:nvSpPr>
        <p:spPr bwMode="auto">
          <a:xfrm>
            <a:off x="3286664" y="3114136"/>
            <a:ext cx="5486400" cy="1212481"/>
          </a:xfrm>
          <a:prstGeom prst="flowChartManualOperation">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5" name="Flowchart: Manual Operation 4">
            <a:extLst>
              <a:ext uri="{FF2B5EF4-FFF2-40B4-BE49-F238E27FC236}">
                <a16:creationId xmlns:a16="http://schemas.microsoft.com/office/drawing/2014/main" id="{E3B95CEB-4E95-C4D0-8F52-10803862D6B7}"/>
              </a:ext>
              <a:ext uri="{C183D7F6-B498-43B3-948B-1728B52AA6E4}">
                <adec:decorative xmlns:adec="http://schemas.microsoft.com/office/drawing/2017/decorative" val="1"/>
              </a:ext>
            </a:extLst>
          </p:cNvPr>
          <p:cNvSpPr/>
          <p:nvPr userDrawn="1"/>
        </p:nvSpPr>
        <p:spPr bwMode="auto">
          <a:xfrm>
            <a:off x="4399472" y="4495800"/>
            <a:ext cx="3260785" cy="1544129"/>
          </a:xfrm>
          <a:prstGeom prst="flowChartManualOperation">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7" name="Text Placeholder 6">
            <a:extLst>
              <a:ext uri="{FF2B5EF4-FFF2-40B4-BE49-F238E27FC236}">
                <a16:creationId xmlns:a16="http://schemas.microsoft.com/office/drawing/2014/main" id="{A4513BF8-70EE-573F-32B7-26E0FAA98CBC}"/>
              </a:ext>
            </a:extLst>
          </p:cNvPr>
          <p:cNvSpPr>
            <a:spLocks noGrp="1"/>
          </p:cNvSpPr>
          <p:nvPr>
            <p:ph type="body" sz="quarter" idx="10"/>
          </p:nvPr>
        </p:nvSpPr>
        <p:spPr>
          <a:xfrm>
            <a:off x="3241600" y="2012950"/>
            <a:ext cx="5634038" cy="369332"/>
          </a:xfrm>
        </p:spPr>
        <p:txBody>
          <a:bodyPr/>
          <a:lstStyle>
            <a:lvl1pPr marL="0" indent="0" algn="ctr">
              <a:buNone/>
              <a:defRPr lang="en-US" sz="24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AD5BDBC4-CB86-191D-EA32-F8809E0B0770}"/>
              </a:ext>
            </a:extLst>
          </p:cNvPr>
          <p:cNvSpPr>
            <a:spLocks noGrp="1"/>
          </p:cNvSpPr>
          <p:nvPr>
            <p:ph type="body" sz="quarter" idx="11"/>
          </p:nvPr>
        </p:nvSpPr>
        <p:spPr>
          <a:xfrm>
            <a:off x="4156819" y="3582003"/>
            <a:ext cx="3746090" cy="276747"/>
          </a:xfrm>
        </p:spPr>
        <p:txBody>
          <a:bodyP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8F4B3D0D-5C6F-25D3-3592-8099D2E0514F}"/>
              </a:ext>
            </a:extLst>
          </p:cNvPr>
          <p:cNvSpPr>
            <a:spLocks noGrp="1"/>
          </p:cNvSpPr>
          <p:nvPr>
            <p:ph type="body" sz="quarter" idx="12"/>
          </p:nvPr>
        </p:nvSpPr>
        <p:spPr>
          <a:xfrm>
            <a:off x="5026974" y="5090884"/>
            <a:ext cx="2005780" cy="353961"/>
          </a:xfrm>
        </p:spPr>
        <p:txBody>
          <a:bodyP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291373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BBE3290A-E05B-5E97-9561-3B39567C9FE2}"/>
              </a:ext>
            </a:extLst>
          </p:cNvPr>
          <p:cNvSpPr>
            <a:spLocks noGrp="1"/>
          </p:cNvSpPr>
          <p:nvPr>
            <p:ph type="body" sz="quarter" idx="12"/>
          </p:nvPr>
        </p:nvSpPr>
        <p:spPr>
          <a:xfrm>
            <a:off x="4678024" y="1364839"/>
            <a:ext cx="2811620" cy="276999"/>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9" name="Text Placeholder 6">
            <a:extLst>
              <a:ext uri="{FF2B5EF4-FFF2-40B4-BE49-F238E27FC236}">
                <a16:creationId xmlns:a16="http://schemas.microsoft.com/office/drawing/2014/main" id="{966C6247-0655-4B8D-C03C-C3CE41055B6E}"/>
              </a:ext>
            </a:extLst>
          </p:cNvPr>
          <p:cNvSpPr>
            <a:spLocks noGrp="1"/>
          </p:cNvSpPr>
          <p:nvPr>
            <p:ph type="body" sz="quarter" idx="13"/>
          </p:nvPr>
        </p:nvSpPr>
        <p:spPr>
          <a:xfrm>
            <a:off x="1030911" y="3516510"/>
            <a:ext cx="2811620" cy="276999"/>
          </a:xfrm>
        </p:spPr>
        <p:txBody>
          <a:bodyPr anchor="ctr"/>
          <a:lstStyle>
            <a:lvl1pPr marL="0" indent="0" algn="ctr">
              <a:buNone/>
              <a:defRPr lang="en-US" sz="1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a:t>
            </a:r>
          </a:p>
        </p:txBody>
      </p:sp>
      <p:sp>
        <p:nvSpPr>
          <p:cNvPr id="10" name="Text Placeholder 6">
            <a:extLst>
              <a:ext uri="{FF2B5EF4-FFF2-40B4-BE49-F238E27FC236}">
                <a16:creationId xmlns:a16="http://schemas.microsoft.com/office/drawing/2014/main" id="{D2741C35-9F8B-7619-B34A-5DD232FB0244}"/>
              </a:ext>
            </a:extLst>
          </p:cNvPr>
          <p:cNvSpPr>
            <a:spLocks noGrp="1"/>
          </p:cNvSpPr>
          <p:nvPr>
            <p:ph type="body" sz="quarter" idx="14"/>
          </p:nvPr>
        </p:nvSpPr>
        <p:spPr>
          <a:xfrm>
            <a:off x="4731097" y="3059668"/>
            <a:ext cx="2718892" cy="1292662"/>
          </a:xfrm>
        </p:spPr>
        <p:txBody>
          <a:bodyPr anchor="ctr"/>
          <a:lstStyle>
            <a:lvl1pPr marL="0" indent="0" algn="ctr">
              <a:buNone/>
              <a:defRPr lang="en-US" sz="2800" b="1" kern="1200" dirty="0" smtClean="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defRPr>
            </a:lvl1pPr>
          </a:lstStyle>
          <a:p>
            <a:pPr lvl="0"/>
            <a:r>
              <a:rPr lang="en-US"/>
              <a:t>Click to edit Master text styles</a:t>
            </a:r>
          </a:p>
        </p:txBody>
      </p:sp>
      <p:sp>
        <p:nvSpPr>
          <p:cNvPr id="11" name="Text Placeholder 6">
            <a:extLst>
              <a:ext uri="{FF2B5EF4-FFF2-40B4-BE49-F238E27FC236}">
                <a16:creationId xmlns:a16="http://schemas.microsoft.com/office/drawing/2014/main" id="{23C841FA-01A4-38D0-BA0D-44A644B91938}"/>
              </a:ext>
            </a:extLst>
          </p:cNvPr>
          <p:cNvSpPr>
            <a:spLocks noGrp="1"/>
          </p:cNvSpPr>
          <p:nvPr>
            <p:ph type="body" sz="quarter" idx="15"/>
          </p:nvPr>
        </p:nvSpPr>
        <p:spPr>
          <a:xfrm>
            <a:off x="8344000" y="3516510"/>
            <a:ext cx="2811620" cy="276999"/>
          </a:xfrm>
        </p:spPr>
        <p:txBody>
          <a:bodyPr vert="horz" wrap="square" lIns="0" tIns="0" rIns="0" bIns="0" rtlCol="0" anchor="ctr">
            <a:spAutoFit/>
          </a:bodyPr>
          <a:lstStyle>
            <a:lvl1pPr>
              <a:defRPr lang="en-US" sz="1800" b="1" dirty="0" smtClean="0">
                <a:ln w="3175">
                  <a:noFill/>
                </a:ln>
                <a:gradFill>
                  <a:gsLst>
                    <a:gs pos="53147">
                      <a:srgbClr val="FFFFFF"/>
                    </a:gs>
                    <a:gs pos="28000">
                      <a:srgbClr val="FFFFFF"/>
                    </a:gs>
                  </a:gsLst>
                  <a:path path="circle">
                    <a:fillToRect l="100000" b="100000"/>
                  </a:path>
                </a:gradFill>
                <a:latin typeface="Segoe UI Variable Display Semib" pitchFamily="2" charset="0"/>
              </a:defRPr>
            </a:lvl1pPr>
          </a:lstStyle>
          <a:p>
            <a:pPr marL="0" lvl="0" indent="0" algn="ctr">
              <a:buNone/>
            </a:pPr>
            <a:r>
              <a:rPr lang="en-US"/>
              <a:t>Click to edit Master text</a:t>
            </a:r>
          </a:p>
        </p:txBody>
      </p:sp>
      <p:sp>
        <p:nvSpPr>
          <p:cNvPr id="12" name="Text Placeholder 6">
            <a:extLst>
              <a:ext uri="{FF2B5EF4-FFF2-40B4-BE49-F238E27FC236}">
                <a16:creationId xmlns:a16="http://schemas.microsoft.com/office/drawing/2014/main" id="{835003D7-37B7-332B-E92E-969B9BC92B99}"/>
              </a:ext>
            </a:extLst>
          </p:cNvPr>
          <p:cNvSpPr>
            <a:spLocks noGrp="1"/>
          </p:cNvSpPr>
          <p:nvPr>
            <p:ph type="body" sz="quarter" idx="16"/>
          </p:nvPr>
        </p:nvSpPr>
        <p:spPr>
          <a:xfrm>
            <a:off x="4678024" y="6043130"/>
            <a:ext cx="2811620" cy="276999"/>
          </a:xfrm>
        </p:spPr>
        <p:txBody>
          <a:bodyPr vert="horz" wrap="square" lIns="0" tIns="0" rIns="0" bIns="0" rtlCol="0" anchor="ctr">
            <a:spAutoFit/>
          </a:bodyPr>
          <a:lstStyle>
            <a:lvl1pPr>
              <a:defRPr lang="en-US" sz="1800" b="1" dirty="0" smtClean="0">
                <a:ln w="3175">
                  <a:noFill/>
                </a:ln>
                <a:gradFill>
                  <a:gsLst>
                    <a:gs pos="53147">
                      <a:srgbClr val="FFFFFF"/>
                    </a:gs>
                    <a:gs pos="28000">
                      <a:srgbClr val="FFFFFF"/>
                    </a:gs>
                  </a:gsLst>
                  <a:path path="circle">
                    <a:fillToRect l="100000" b="100000"/>
                  </a:path>
                </a:gradFill>
                <a:latin typeface="Segoe UI Variable Display Semib" pitchFamily="2" charset="0"/>
              </a:defRPr>
            </a:lvl1pPr>
          </a:lstStyle>
          <a:p>
            <a:pPr marL="0" lvl="0" indent="0" algn="ctr">
              <a:buNone/>
            </a:pPr>
            <a:r>
              <a:rPr lang="en-US"/>
              <a:t>Click to edit Master text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1795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4281928"/>
            <a:ext cx="3264408" cy="738664"/>
          </a:xfrm>
        </p:spPr>
        <p:txBody>
          <a:bodyPr anchor="t"/>
          <a:lstStyle>
            <a:lvl1pPr marL="0" indent="0" algn="ctr">
              <a:spcBef>
                <a:spcPts val="0"/>
              </a:spcBef>
              <a:buNone/>
              <a:defRPr lang="en-US" sz="2400" kern="12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ea typeface="+mn-ea"/>
                <a:cs typeface="Segoe UI" panose="020B0502040204020203"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4281928"/>
            <a:ext cx="3264408" cy="738664"/>
          </a:xfrm>
        </p:spPr>
        <p:txBody>
          <a:bodyPr anchor="t"/>
          <a:lstStyle>
            <a:lvl1pPr marL="0" indent="0" algn="ctr">
              <a:spcBef>
                <a:spcPts val="0"/>
              </a:spcBef>
              <a:buNone/>
              <a:defRPr lang="en-US" sz="2400" kern="12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ea typeface="+mn-ea"/>
                <a:cs typeface="Segoe UI" panose="020B0502040204020203" pitchFamily="34" charset="0"/>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4281928"/>
            <a:ext cx="3264408" cy="738664"/>
          </a:xfrm>
        </p:spPr>
        <p:txBody>
          <a:bodyPr anchor="t"/>
          <a:lstStyle>
            <a:lvl1pPr marL="0" indent="0" algn="ctr">
              <a:spcBef>
                <a:spcPts val="0"/>
              </a:spcBef>
              <a:buNone/>
              <a:defRPr lang="en-US" sz="2400" kern="12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43753349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59490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30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08145639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494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20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961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9770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33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533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13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693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07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6698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177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213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779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331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218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9319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9357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5582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6004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0753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09053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19375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7923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19455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059557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9749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284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94830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4696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0344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767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83824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821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655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4666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dirty="0"/>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dirty="0"/>
          </a:p>
        </p:txBody>
      </p:sp>
      <p:sp>
        <p:nvSpPr>
          <p:cNvPr id="5" name="Content Placeholder 3">
            <a:extLst>
              <a:ext uri="{FF2B5EF4-FFF2-40B4-BE49-F238E27FC236}">
                <a16:creationId xmlns:a16="http://schemas.microsoft.com/office/drawing/2014/main" id="{F212CFEA-EF8D-DDD7-1CBA-F7FE8DB470B4}"/>
              </a:ext>
            </a:extLst>
          </p:cNvPr>
          <p:cNvSpPr>
            <a:spLocks noGrp="1"/>
          </p:cNvSpPr>
          <p:nvPr>
            <p:ph sz="quarter" idx="12"/>
          </p:nvPr>
        </p:nvSpPr>
        <p:spPr>
          <a:xfrm>
            <a:off x="584200" y="1612900"/>
            <a:ext cx="11018838" cy="46561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809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740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4871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7911684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5462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10664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25381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14854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925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551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1754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userDrawn="1"/>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72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738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250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5015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8418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3908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725939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749905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4935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415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0968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Presentation Title">
    <p:bg>
      <p:bgPr>
        <a:solidFill>
          <a:srgbClr val="32414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4954178" y="3846236"/>
            <a:ext cx="7075402" cy="131390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4954178" y="297735"/>
            <a:ext cx="6988439" cy="3280003"/>
          </a:xfrm>
        </p:spPr>
        <p:txBody>
          <a:bodyPr anchor="b">
            <a:normAutofit/>
          </a:bodyPr>
          <a:lstStyle>
            <a:lvl1pPr algn="ctr">
              <a:defRPr sz="5400">
                <a:solidFill>
                  <a:schemeClr val="bg1"/>
                </a:solidFill>
                <a:latin typeface="+mn-lt"/>
              </a:defRPr>
            </a:lvl1pPr>
          </a:lstStyle>
          <a:p>
            <a:r>
              <a:rPr lang="en-US"/>
              <a:t>Presentation Title</a:t>
            </a:r>
          </a:p>
        </p:txBody>
      </p:sp>
      <p:sp>
        <p:nvSpPr>
          <p:cNvPr id="8" name="Rectangle 7">
            <a:extLst>
              <a:ext uri="{FF2B5EF4-FFF2-40B4-BE49-F238E27FC236}">
                <a16:creationId xmlns:a16="http://schemas.microsoft.com/office/drawing/2014/main" id="{9321DE85-5BF4-5386-B384-28F23939701E}"/>
              </a:ext>
            </a:extLst>
          </p:cNvPr>
          <p:cNvSpPr/>
          <p:nvPr userDrawn="1"/>
        </p:nvSpPr>
        <p:spPr>
          <a:xfrm>
            <a:off x="241447" y="5443546"/>
            <a:ext cx="7240008"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41E318-5EF5-D8B9-3EC0-569A0463677A}"/>
              </a:ext>
            </a:extLst>
          </p:cNvPr>
          <p:cNvSpPr/>
          <p:nvPr userDrawn="1"/>
        </p:nvSpPr>
        <p:spPr>
          <a:xfrm>
            <a:off x="162420" y="5104992"/>
            <a:ext cx="1035668" cy="338554"/>
          </a:xfrm>
          <a:prstGeom prst="rect">
            <a:avLst/>
          </a:prstGeom>
          <a:noFill/>
        </p:spPr>
        <p:txBody>
          <a:bodyPr wrap="none" lIns="91440" tIns="45720" rIns="91440" bIns="45720">
            <a:spAutoFit/>
          </a:bodyPr>
          <a:lstStyle/>
          <a:p>
            <a:pPr algn="ctr"/>
            <a:r>
              <a:rPr lang="es-ES" sz="1600" b="0" cap="none" spc="0">
                <a:ln w="0"/>
                <a:solidFill>
                  <a:schemeClr val="bg1"/>
                </a:solidFill>
                <a:effectLst>
                  <a:outerShdw blurRad="38100" dist="19050" dir="2700000" algn="tl" rotWithShape="0">
                    <a:schemeClr val="dk1">
                      <a:alpha val="40000"/>
                    </a:schemeClr>
                  </a:outerShdw>
                </a:effectLst>
              </a:rPr>
              <a:t>Sponsors:</a:t>
            </a:r>
            <a:endParaRPr lang="en-US" sz="1600" b="0" cap="none" spc="0">
              <a:ln w="0"/>
              <a:solidFill>
                <a:schemeClr val="bg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6DAB2811-BD54-4484-0B8F-D454FE7281DB}"/>
              </a:ext>
            </a:extLst>
          </p:cNvPr>
          <p:cNvSpPr/>
          <p:nvPr userDrawn="1"/>
        </p:nvSpPr>
        <p:spPr>
          <a:xfrm>
            <a:off x="7678959" y="5443546"/>
            <a:ext cx="4429914"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ue and yellow logo&#10;&#10;Description automatically generated">
            <a:extLst>
              <a:ext uri="{FF2B5EF4-FFF2-40B4-BE49-F238E27FC236}">
                <a16:creationId xmlns:a16="http://schemas.microsoft.com/office/drawing/2014/main" id="{101AF4DA-C328-5025-8E13-B1A4A06ADC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0250" y="5565140"/>
            <a:ext cx="1629818" cy="696901"/>
          </a:xfrm>
          <a:prstGeom prst="rect">
            <a:avLst/>
          </a:prstGeom>
        </p:spPr>
      </p:pic>
      <p:pic>
        <p:nvPicPr>
          <p:cNvPr id="28" name="Imagen 27" descr="Logotipo&#10;&#10;Descripción generada automáticamente">
            <a:extLst>
              <a:ext uri="{FF2B5EF4-FFF2-40B4-BE49-F238E27FC236}">
                <a16:creationId xmlns:a16="http://schemas.microsoft.com/office/drawing/2014/main" id="{B60E9117-B73D-6079-EECA-734A23FF36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79868" y="5522745"/>
            <a:ext cx="983775" cy="284898"/>
          </a:xfrm>
          <a:prstGeom prst="rect">
            <a:avLst/>
          </a:prstGeom>
        </p:spPr>
      </p:pic>
      <p:pic>
        <p:nvPicPr>
          <p:cNvPr id="15" name="Picture 14" descr="A blue and white logo&#10;&#10;Description automatically generated">
            <a:extLst>
              <a:ext uri="{FF2B5EF4-FFF2-40B4-BE49-F238E27FC236}">
                <a16:creationId xmlns:a16="http://schemas.microsoft.com/office/drawing/2014/main" id="{83BBC06B-28DA-8861-C2CE-5F52EABAB486}"/>
              </a:ext>
            </a:extLst>
          </p:cNvPr>
          <p:cNvPicPr>
            <a:picLocks noChangeAspect="1"/>
          </p:cNvPicPr>
          <p:nvPr userDrawn="1"/>
        </p:nvPicPr>
        <p:blipFill>
          <a:blip r:embed="rId4">
            <a:extLst>
              <a:ext uri="{28A0092B-C50C-407E-A947-70E740481C1C}">
                <a14:useLocalDpi xmlns:a14="http://schemas.microsoft.com/office/drawing/2010/main" val="0"/>
              </a:ext>
            </a:extLst>
          </a:blip>
          <a:srcRect b="22664"/>
          <a:stretch/>
        </p:blipFill>
        <p:spPr>
          <a:xfrm>
            <a:off x="732901" y="25220"/>
            <a:ext cx="3152570" cy="2438064"/>
          </a:xfrm>
          <a:prstGeom prst="rect">
            <a:avLst/>
          </a:prstGeom>
        </p:spPr>
      </p:pic>
      <p:pic>
        <p:nvPicPr>
          <p:cNvPr id="17" name="Picture 2" descr="▷ Expertos en Bases de Datos para Empresas | Aleson ITC">
            <a:extLst>
              <a:ext uri="{FF2B5EF4-FFF2-40B4-BE49-F238E27FC236}">
                <a16:creationId xmlns:a16="http://schemas.microsoft.com/office/drawing/2014/main" id="{8BDC9D56-2BDE-006D-A214-FAB4E40F8D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5953" y="5631010"/>
            <a:ext cx="1830326" cy="59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TT DATA - Espaitec">
            <a:extLst>
              <a:ext uri="{FF2B5EF4-FFF2-40B4-BE49-F238E27FC236}">
                <a16:creationId xmlns:a16="http://schemas.microsoft.com/office/drawing/2014/main" id="{ECD21147-8AA6-3248-338E-6A1B28F35829}"/>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5852"/>
          <a:stretch/>
        </p:blipFill>
        <p:spPr bwMode="auto">
          <a:xfrm>
            <a:off x="2090577" y="5602859"/>
            <a:ext cx="1631977" cy="621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ur9s - Ingecom">
            <a:extLst>
              <a:ext uri="{FF2B5EF4-FFF2-40B4-BE49-F238E27FC236}">
                <a16:creationId xmlns:a16="http://schemas.microsoft.com/office/drawing/2014/main" id="{DF834424-DCF0-1BF4-1C76-8B684F24587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5130" y="5527134"/>
            <a:ext cx="1871262" cy="68315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9">
            <a:extLst>
              <a:ext uri="{FF2B5EF4-FFF2-40B4-BE49-F238E27FC236}">
                <a16:creationId xmlns:a16="http://schemas.microsoft.com/office/drawing/2014/main" id="{FA9CEA55-F1BB-BBD1-E35A-761F5BCC32EF}"/>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8" name="Picture 14" descr="Empleados, ubicación y antiguos alumnos de NamasData | LinkedIn">
            <a:extLst>
              <a:ext uri="{FF2B5EF4-FFF2-40B4-BE49-F238E27FC236}">
                <a16:creationId xmlns:a16="http://schemas.microsoft.com/office/drawing/2014/main" id="{EB6DB15B-7520-1B86-970A-48782F879B4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1311458" y="5827020"/>
            <a:ext cx="599743" cy="5997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Valley: a leader in the Advanced Solutions market - Esprinet">
            <a:extLst>
              <a:ext uri="{FF2B5EF4-FFF2-40B4-BE49-F238E27FC236}">
                <a16:creationId xmlns:a16="http://schemas.microsoft.com/office/drawing/2014/main" id="{61862D81-4032-4FE3-D47A-0E2162AC1BFF}"/>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937005" y="5440447"/>
            <a:ext cx="1452577" cy="61725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D SYNNEX - Utimaco">
            <a:extLst>
              <a:ext uri="{FF2B5EF4-FFF2-40B4-BE49-F238E27FC236}">
                <a16:creationId xmlns:a16="http://schemas.microsoft.com/office/drawing/2014/main" id="{98490C95-7D42-5F0E-A24F-E35D4F9939A5}"/>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978006" y="5868713"/>
            <a:ext cx="1615974" cy="6466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city with many buildings&#10;&#10;Description automatically generated">
            <a:extLst>
              <a:ext uri="{FF2B5EF4-FFF2-40B4-BE49-F238E27FC236}">
                <a16:creationId xmlns:a16="http://schemas.microsoft.com/office/drawing/2014/main" id="{692EDA69-CE2C-C348-9D67-524216A7A192}"/>
              </a:ext>
            </a:extLst>
          </p:cNvPr>
          <p:cNvPicPr>
            <a:picLocks noChangeAspect="1"/>
          </p:cNvPicPr>
          <p:nvPr userDrawn="1"/>
        </p:nvPicPr>
        <p:blipFill>
          <a:blip r:embed="rId11">
            <a:extLst>
              <a:ext uri="{28A0092B-C50C-407E-A947-70E740481C1C}">
                <a14:useLocalDpi xmlns:a14="http://schemas.microsoft.com/office/drawing/2010/main" val="0"/>
              </a:ext>
            </a:extLst>
          </a:blip>
          <a:srcRect l="187" t="454" r="25803" b="13984"/>
          <a:stretch>
            <a:fillRect/>
          </a:stretch>
        </p:blipFill>
        <p:spPr>
          <a:xfrm>
            <a:off x="838498" y="2702777"/>
            <a:ext cx="1270918" cy="979539"/>
          </a:xfrm>
          <a:custGeom>
            <a:avLst/>
            <a:gdLst>
              <a:gd name="connsiteX0" fmla="*/ 0 w 1270918"/>
              <a:gd name="connsiteY0" fmla="*/ 0 h 979539"/>
              <a:gd name="connsiteX1" fmla="*/ 1270918 w 1270918"/>
              <a:gd name="connsiteY1" fmla="*/ 0 h 979539"/>
              <a:gd name="connsiteX2" fmla="*/ 635459 w 1270918"/>
              <a:gd name="connsiteY2" fmla="*/ 979539 h 979539"/>
            </a:gdLst>
            <a:ahLst/>
            <a:cxnLst>
              <a:cxn ang="0">
                <a:pos x="connsiteX0" y="connsiteY0"/>
              </a:cxn>
              <a:cxn ang="0">
                <a:pos x="connsiteX1" y="connsiteY1"/>
              </a:cxn>
              <a:cxn ang="0">
                <a:pos x="connsiteX2" y="connsiteY2"/>
              </a:cxn>
            </a:cxnLst>
            <a:rect l="l" t="t" r="r" b="b"/>
            <a:pathLst>
              <a:path w="1270918" h="979539">
                <a:moveTo>
                  <a:pt x="0" y="0"/>
                </a:moveTo>
                <a:lnTo>
                  <a:pt x="1270918" y="0"/>
                </a:lnTo>
                <a:lnTo>
                  <a:pt x="635459" y="979539"/>
                </a:lnTo>
                <a:close/>
              </a:path>
            </a:pathLst>
          </a:custGeom>
        </p:spPr>
      </p:pic>
      <p:sp>
        <p:nvSpPr>
          <p:cNvPr id="35" name="Isosceles Triangle 34">
            <a:extLst>
              <a:ext uri="{FF2B5EF4-FFF2-40B4-BE49-F238E27FC236}">
                <a16:creationId xmlns:a16="http://schemas.microsoft.com/office/drawing/2014/main" id="{23AC6A74-061F-BC04-AFC8-87FF2DDAA6D6}"/>
              </a:ext>
            </a:extLst>
          </p:cNvPr>
          <p:cNvSpPr/>
          <p:nvPr userDrawn="1"/>
        </p:nvSpPr>
        <p:spPr>
          <a:xfrm>
            <a:off x="127932" y="2702778"/>
            <a:ext cx="1270918" cy="979539"/>
          </a:xfrm>
          <a:prstGeom prst="triangle">
            <a:avLst/>
          </a:prstGeom>
          <a:solidFill>
            <a:srgbClr val="1178AB">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28D10C10-DF88-E710-2C3B-B754BE5CAB22}"/>
              </a:ext>
            </a:extLst>
          </p:cNvPr>
          <p:cNvSpPr/>
          <p:nvPr userDrawn="1"/>
        </p:nvSpPr>
        <p:spPr>
          <a:xfrm>
            <a:off x="1545845" y="2702777"/>
            <a:ext cx="1270918" cy="979539"/>
          </a:xfrm>
          <a:prstGeom prst="triangle">
            <a:avLst/>
          </a:prstGeom>
          <a:solidFill>
            <a:srgbClr val="196A92">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erson standing in front of a large group of people&#10;&#10;Description automatically generated">
            <a:extLst>
              <a:ext uri="{FF2B5EF4-FFF2-40B4-BE49-F238E27FC236}">
                <a16:creationId xmlns:a16="http://schemas.microsoft.com/office/drawing/2014/main" id="{26F4ADF2-2D6D-D165-2CDA-2511B8E33863}"/>
              </a:ext>
            </a:extLst>
          </p:cNvPr>
          <p:cNvPicPr>
            <a:picLocks noChangeAspect="1"/>
          </p:cNvPicPr>
          <p:nvPr userDrawn="1"/>
        </p:nvPicPr>
        <p:blipFill>
          <a:blip r:embed="rId12">
            <a:extLst>
              <a:ext uri="{28A0092B-C50C-407E-A947-70E740481C1C}">
                <a14:useLocalDpi xmlns:a14="http://schemas.microsoft.com/office/drawing/2010/main" val="0"/>
              </a:ext>
            </a:extLst>
          </a:blip>
          <a:srcRect l="23082" t="13908" r="23279" b="1085"/>
          <a:stretch>
            <a:fillRect/>
          </a:stretch>
        </p:blipFill>
        <p:spPr>
          <a:xfrm>
            <a:off x="2963757" y="2702776"/>
            <a:ext cx="1270918" cy="979539"/>
          </a:xfrm>
          <a:custGeom>
            <a:avLst/>
            <a:gdLst>
              <a:gd name="connsiteX0" fmla="*/ 635459 w 1270918"/>
              <a:gd name="connsiteY0" fmla="*/ 0 h 979539"/>
              <a:gd name="connsiteX1" fmla="*/ 1270918 w 1270918"/>
              <a:gd name="connsiteY1" fmla="*/ 979539 h 979539"/>
              <a:gd name="connsiteX2" fmla="*/ 0 w 1270918"/>
              <a:gd name="connsiteY2" fmla="*/ 979539 h 979539"/>
            </a:gdLst>
            <a:ahLst/>
            <a:cxnLst>
              <a:cxn ang="0">
                <a:pos x="connsiteX0" y="connsiteY0"/>
              </a:cxn>
              <a:cxn ang="0">
                <a:pos x="connsiteX1" y="connsiteY1"/>
              </a:cxn>
              <a:cxn ang="0">
                <a:pos x="connsiteX2" y="connsiteY2"/>
              </a:cxn>
            </a:cxnLst>
            <a:rect l="l" t="t" r="r" b="b"/>
            <a:pathLst>
              <a:path w="1270918" h="979539">
                <a:moveTo>
                  <a:pt x="635459" y="0"/>
                </a:moveTo>
                <a:lnTo>
                  <a:pt x="1270918" y="979539"/>
                </a:lnTo>
                <a:lnTo>
                  <a:pt x="0" y="979539"/>
                </a:lnTo>
                <a:close/>
              </a:path>
            </a:pathLst>
          </a:custGeom>
        </p:spPr>
      </p:pic>
      <p:sp>
        <p:nvSpPr>
          <p:cNvPr id="40" name="Isosceles Triangle 39">
            <a:extLst>
              <a:ext uri="{FF2B5EF4-FFF2-40B4-BE49-F238E27FC236}">
                <a16:creationId xmlns:a16="http://schemas.microsoft.com/office/drawing/2014/main" id="{CD29F5C3-A1F8-505F-01D6-906CA447D1A9}"/>
              </a:ext>
            </a:extLst>
          </p:cNvPr>
          <p:cNvSpPr/>
          <p:nvPr userDrawn="1"/>
        </p:nvSpPr>
        <p:spPr>
          <a:xfrm rot="10800000">
            <a:off x="2256411" y="2702776"/>
            <a:ext cx="1270918" cy="979539"/>
          </a:xfrm>
          <a:prstGeom prst="triangle">
            <a:avLst/>
          </a:prstGeom>
          <a:solidFill>
            <a:srgbClr val="215C79">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4C425BCD-0B93-FAF3-4F2F-E840695794AE}"/>
              </a:ext>
            </a:extLst>
          </p:cNvPr>
          <p:cNvSpPr/>
          <p:nvPr userDrawn="1"/>
        </p:nvSpPr>
        <p:spPr>
          <a:xfrm rot="10800000">
            <a:off x="3674323" y="2702775"/>
            <a:ext cx="1270918" cy="979539"/>
          </a:xfrm>
          <a:prstGeom prst="triangle">
            <a:avLst/>
          </a:prstGeom>
          <a:solidFill>
            <a:srgbClr val="2A4F6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F770415-1B44-B8AD-7FD1-5E83B4F739C8}"/>
              </a:ext>
            </a:extLst>
          </p:cNvPr>
          <p:cNvSpPr/>
          <p:nvPr userDrawn="1"/>
        </p:nvSpPr>
        <p:spPr>
          <a:xfrm rot="10800000">
            <a:off x="-579415" y="2702775"/>
            <a:ext cx="1270918" cy="979539"/>
          </a:xfrm>
          <a:prstGeom prst="triangle">
            <a:avLst/>
          </a:prstGeom>
          <a:solidFill>
            <a:srgbClr val="0885C4">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6986D7B-0140-0A67-CFBD-38BE4063313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709719" y="5492156"/>
            <a:ext cx="1220375" cy="376557"/>
          </a:xfrm>
          <a:prstGeom prst="rect">
            <a:avLst/>
          </a:prstGeom>
        </p:spPr>
      </p:pic>
      <p:pic>
        <p:nvPicPr>
          <p:cNvPr id="5" name="Picture 4" descr="A red and black logo&#10;&#10;Description automatically generated">
            <a:extLst>
              <a:ext uri="{FF2B5EF4-FFF2-40B4-BE49-F238E27FC236}">
                <a16:creationId xmlns:a16="http://schemas.microsoft.com/office/drawing/2014/main" id="{C66BF876-6E41-9C31-E5C1-6F3B97441B3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10860" y="5964453"/>
            <a:ext cx="636168" cy="443939"/>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168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331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03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880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634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127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22079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977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61989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3157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03095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A446F"/>
        </a:solidFill>
        <a:effectLst/>
      </p:bgPr>
    </p:bg>
    <p:spTree>
      <p:nvGrpSpPr>
        <p:cNvPr id="1" name=""/>
        <p:cNvGrpSpPr/>
        <p:nvPr/>
      </p:nvGrpSpPr>
      <p:grpSpPr>
        <a:xfrm>
          <a:off x="0" y="0"/>
          <a:ext cx="0" cy="0"/>
          <a:chOff x="0" y="0"/>
          <a:chExt cx="0" cy="0"/>
        </a:xfrm>
      </p:grpSpPr>
      <p:pic>
        <p:nvPicPr>
          <p:cNvPr id="14" name="Picture 13" descr="A black triangle with a rainbow edge&#10;&#10;Description automatically generated">
            <a:extLst>
              <a:ext uri="{FF2B5EF4-FFF2-40B4-BE49-F238E27FC236}">
                <a16:creationId xmlns:a16="http://schemas.microsoft.com/office/drawing/2014/main" id="{5C203931-1C32-2072-5850-365C5B086F4F}"/>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
        <p:nvSpPr>
          <p:cNvPr id="11" name="Title 1">
            <a:extLst>
              <a:ext uri="{FF2B5EF4-FFF2-40B4-BE49-F238E27FC236}">
                <a16:creationId xmlns:a16="http://schemas.microsoft.com/office/drawing/2014/main" id="{1BB2F4D8-A0D2-37D0-E0C5-F113861AF9A2}"/>
              </a:ext>
            </a:extLst>
          </p:cNvPr>
          <p:cNvSpPr>
            <a:spLocks noGrp="1"/>
          </p:cNvSpPr>
          <p:nvPr userDrawn="1">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FastTrack for Azure</a:t>
            </a:r>
          </a:p>
        </p:txBody>
      </p:sp>
      <p:sp>
        <p:nvSpPr>
          <p:cNvPr id="12" name="Text Placeholder 4">
            <a:extLst>
              <a:ext uri="{FF2B5EF4-FFF2-40B4-BE49-F238E27FC236}">
                <a16:creationId xmlns:a16="http://schemas.microsoft.com/office/drawing/2014/main" id="{A8001EED-283C-ADC5-6BD9-BE58869F9E6F}"/>
              </a:ext>
            </a:extLst>
          </p:cNvPr>
          <p:cNvSpPr>
            <a:spLocks noGrp="1"/>
          </p:cNvSpPr>
          <p:nvPr userDrawn="1">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5" name="Text Placeholder 4">
            <a:extLst>
              <a:ext uri="{FF2B5EF4-FFF2-40B4-BE49-F238E27FC236}">
                <a16:creationId xmlns:a16="http://schemas.microsoft.com/office/drawing/2014/main" id="{5C6DBC4C-7779-843B-ADD9-0CCFB902DE69}"/>
              </a:ext>
            </a:extLst>
          </p:cNvPr>
          <p:cNvSpPr>
            <a:spLocks noGrp="1"/>
          </p:cNvSpPr>
          <p:nvPr userDrawn="1">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8" name="Text Placeholder 4">
            <a:extLst>
              <a:ext uri="{FF2B5EF4-FFF2-40B4-BE49-F238E27FC236}">
                <a16:creationId xmlns:a16="http://schemas.microsoft.com/office/drawing/2014/main" id="{C39747CA-AF82-B111-AD91-FCBDC470C353}"/>
              </a:ext>
            </a:extLst>
          </p:cNvPr>
          <p:cNvSpPr>
            <a:spLocks noGrp="1"/>
          </p:cNvSpPr>
          <p:nvPr userDrawn="1">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9" name="MS logo white - EMF" descr="Microsoft logo white text version">
            <a:extLst>
              <a:ext uri="{FF2B5EF4-FFF2-40B4-BE49-F238E27FC236}">
                <a16:creationId xmlns:a16="http://schemas.microsoft.com/office/drawing/2014/main" id="{43AB0A31-D84F-3D4C-F22E-E50FFB7ED5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072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625025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6595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11131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5293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9148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08798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731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8921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6686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2782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091F2C"/>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BB2F4D8-A0D2-37D0-E0C5-F113861AF9A2}"/>
              </a:ext>
            </a:extLst>
          </p:cNvPr>
          <p:cNvSpPr>
            <a:spLocks noGrp="1"/>
          </p:cNvSpPr>
          <p:nvPr>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FastTrack for Azure</a:t>
            </a:r>
          </a:p>
        </p:txBody>
      </p:sp>
      <p:pic>
        <p:nvPicPr>
          <p:cNvPr id="9" name="MS logo white - EMF" descr="Microsoft logo white text version">
            <a:extLst>
              <a:ext uri="{FF2B5EF4-FFF2-40B4-BE49-F238E27FC236}">
                <a16:creationId xmlns:a16="http://schemas.microsoft.com/office/drawing/2014/main" id="{84104C0D-3543-DEE2-FF8D-4281F57025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Placeholder 4">
            <a:extLst>
              <a:ext uri="{FF2B5EF4-FFF2-40B4-BE49-F238E27FC236}">
                <a16:creationId xmlns:a16="http://schemas.microsoft.com/office/drawing/2014/main" id="{6B9DE155-8059-0FAB-562E-EA4BFFC67CA4}"/>
              </a:ext>
            </a:extLst>
          </p:cNvPr>
          <p:cNvSpPr>
            <a:spLocks noGrp="1"/>
          </p:cNvSpPr>
          <p:nvPr>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3" name="Text Placeholder 4">
            <a:extLst>
              <a:ext uri="{FF2B5EF4-FFF2-40B4-BE49-F238E27FC236}">
                <a16:creationId xmlns:a16="http://schemas.microsoft.com/office/drawing/2014/main" id="{594F0E2B-198D-E899-5795-8CEF6DE31D05}"/>
              </a:ext>
            </a:extLst>
          </p:cNvPr>
          <p:cNvSpPr>
            <a:spLocks noGrp="1"/>
          </p:cNvSpPr>
          <p:nvPr>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9FE9F74F-1166-6D35-072A-21E98F3DB8D7}"/>
              </a:ext>
            </a:extLst>
          </p:cNvPr>
          <p:cNvSpPr>
            <a:spLocks noGrp="1"/>
          </p:cNvSpPr>
          <p:nvPr>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12" name="Picture 11" descr="A black triangle with a rainbow edge&#10;&#10;Description automatically generated">
            <a:extLst>
              <a:ext uri="{FF2B5EF4-FFF2-40B4-BE49-F238E27FC236}">
                <a16:creationId xmlns:a16="http://schemas.microsoft.com/office/drawing/2014/main" id="{BCC54846-556F-806B-C963-F521EAA7A5D7}"/>
              </a:ext>
            </a:extLst>
          </p:cNvPr>
          <p:cNvPicPr>
            <a:picLocks noChangeAspect="1"/>
          </p:cNvPicPr>
          <p:nvPr userDrawn="1"/>
        </p:nvPicPr>
        <p:blipFill rotWithShape="1">
          <a:blip r:embed="rId3"/>
          <a:srcRect l="32314" r="37993" b="64066"/>
          <a:stretch/>
        </p:blipFill>
        <p:spPr>
          <a:xfrm rot="16200000" flipH="1">
            <a:off x="6254001" y="920000"/>
            <a:ext cx="6858000" cy="5017999"/>
          </a:xfrm>
          <a:prstGeom prst="rect">
            <a:avLst/>
          </a:prstGeom>
        </p:spPr>
      </p:pic>
      <p:cxnSp>
        <p:nvCxnSpPr>
          <p:cNvPr id="14" name="Straight Connector 13">
            <a:extLst>
              <a:ext uri="{FF2B5EF4-FFF2-40B4-BE49-F238E27FC236}">
                <a16:creationId xmlns:a16="http://schemas.microsoft.com/office/drawing/2014/main" id="{68A687A6-C598-BDA1-3761-0457B0F927EC}"/>
              </a:ext>
            </a:extLst>
          </p:cNvPr>
          <p:cNvCxnSpPr>
            <a:cxnSpLocks/>
          </p:cNvCxnSpPr>
          <p:nvPr userDrawn="1"/>
        </p:nvCxnSpPr>
        <p:spPr>
          <a:xfrm>
            <a:off x="2224454" y="536895"/>
            <a:ext cx="0" cy="447844"/>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44A1303-5A96-023A-C9BB-E341F66A0CA8}"/>
              </a:ext>
            </a:extLst>
          </p:cNvPr>
          <p:cNvGrpSpPr/>
          <p:nvPr userDrawn="1"/>
        </p:nvGrpSpPr>
        <p:grpSpPr>
          <a:xfrm>
            <a:off x="2501263" y="374837"/>
            <a:ext cx="2089787" cy="609901"/>
            <a:chOff x="2501263" y="374837"/>
            <a:chExt cx="2089787" cy="609901"/>
          </a:xfrm>
        </p:grpSpPr>
        <p:pic>
          <p:nvPicPr>
            <p:cNvPr id="16" name="Picture 15" descr="A blue hexagon with a blue logo&#10;&#10;Description automatically generated">
              <a:extLst>
                <a:ext uri="{FF2B5EF4-FFF2-40B4-BE49-F238E27FC236}">
                  <a16:creationId xmlns:a16="http://schemas.microsoft.com/office/drawing/2014/main" id="{798B8BC7-D246-35DB-A4C0-EE192F2FA751}"/>
                </a:ext>
              </a:extLst>
            </p:cNvPr>
            <p:cNvPicPr>
              <a:picLocks noChangeAspect="1"/>
            </p:cNvPicPr>
            <p:nvPr/>
          </p:nvPicPr>
          <p:blipFill rotWithShape="1">
            <a:blip r:embed="rId4"/>
            <a:srcRect t="16628"/>
            <a:stretch/>
          </p:blipFill>
          <p:spPr>
            <a:xfrm>
              <a:off x="2501263" y="476249"/>
              <a:ext cx="478658" cy="508489"/>
            </a:xfrm>
            <a:prstGeom prst="rect">
              <a:avLst/>
            </a:prstGeom>
          </p:spPr>
        </p:pic>
        <p:sp>
          <p:nvSpPr>
            <p:cNvPr id="17" name="TextBox 16">
              <a:extLst>
                <a:ext uri="{FF2B5EF4-FFF2-40B4-BE49-F238E27FC236}">
                  <a16:creationId xmlns:a16="http://schemas.microsoft.com/office/drawing/2014/main" id="{49C5F900-39CF-A1AB-8D31-E939BA08F886}"/>
                </a:ext>
              </a:extLst>
            </p:cNvPr>
            <p:cNvSpPr txBox="1"/>
            <p:nvPr/>
          </p:nvSpPr>
          <p:spPr>
            <a:xfrm>
              <a:off x="3031584" y="633610"/>
              <a:ext cx="15594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mn-ea"/>
                  <a:cs typeface="+mn-cs"/>
                </a:rPr>
                <a:t>FastTrack for Azure</a:t>
              </a:r>
            </a:p>
          </p:txBody>
        </p:sp>
        <p:pic>
          <p:nvPicPr>
            <p:cNvPr id="18" name="Picture 17" descr="A blue hexagon with a blue logo&#10;&#10;Description automatically generated">
              <a:extLst>
                <a:ext uri="{FF2B5EF4-FFF2-40B4-BE49-F238E27FC236}">
                  <a16:creationId xmlns:a16="http://schemas.microsoft.com/office/drawing/2014/main" id="{21B39E1F-DBB2-88D7-1F02-6658ECD88E8F}"/>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b="83609"/>
            <a:stretch/>
          </p:blipFill>
          <p:spPr>
            <a:xfrm>
              <a:off x="2501263" y="374837"/>
              <a:ext cx="478658" cy="99967"/>
            </a:xfrm>
            <a:prstGeom prst="rect">
              <a:avLst/>
            </a:prstGeom>
          </p:spPr>
        </p:pic>
      </p:grpSp>
    </p:spTree>
    <p:extLst>
      <p:ext uri="{BB962C8B-B14F-4D97-AF65-F5344CB8AC3E}">
        <p14:creationId xmlns:p14="http://schemas.microsoft.com/office/powerpoint/2010/main" val="191101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57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7296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4920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040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516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03375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1707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28461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964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818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A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4316951" cy="677108"/>
          </a:xfrm>
        </p:spPr>
        <p:txBody>
          <a:bodyPr/>
          <a:lstStyle>
            <a:lvl1pPr>
              <a:defRPr sz="4400">
                <a:solidFill>
                  <a:schemeClr val="tx2"/>
                </a:solidFill>
              </a:defRPr>
            </a:lvl1pPr>
          </a:lstStyle>
          <a:p>
            <a:r>
              <a:rPr lang="en-US"/>
              <a:t>Agenda</a:t>
            </a:r>
          </a:p>
        </p:txBody>
      </p:sp>
      <p:sp>
        <p:nvSpPr>
          <p:cNvPr id="12" name="Rectangle 11">
            <a:extLst>
              <a:ext uri="{FF2B5EF4-FFF2-40B4-BE49-F238E27FC236}">
                <a16:creationId xmlns:a16="http://schemas.microsoft.com/office/drawing/2014/main" id="{FC3963A3-0A77-00C6-B77F-30F1F0EF74F5}"/>
              </a:ext>
            </a:extLst>
          </p:cNvPr>
          <p:cNvSpPr/>
          <p:nvPr userDrawn="1"/>
        </p:nvSpPr>
        <p:spPr bwMode="auto">
          <a:xfrm>
            <a:off x="5439905" y="585788"/>
            <a:ext cx="6165291" cy="5776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err="1">
              <a:ln>
                <a:noFill/>
              </a:ln>
              <a:solidFill>
                <a:srgbClr val="FFFFFF"/>
              </a:solidFill>
              <a:effectLst/>
              <a:uLnTx/>
              <a:uFillTx/>
              <a:latin typeface="Segoe Sans Text"/>
              <a:ea typeface="Segoe UI" pitchFamily="34" charset="0"/>
              <a:cs typeface="Segoe UI" pitchFamily="34" charset="0"/>
            </a:endParaRPr>
          </a:p>
        </p:txBody>
      </p:sp>
      <p:sp>
        <p:nvSpPr>
          <p:cNvPr id="28" name="Text Placeholder 27">
            <a:extLst>
              <a:ext uri="{FF2B5EF4-FFF2-40B4-BE49-F238E27FC236}">
                <a16:creationId xmlns:a16="http://schemas.microsoft.com/office/drawing/2014/main" id="{706DB393-575C-BBBF-1626-9F486F9B618C}"/>
              </a:ext>
            </a:extLst>
          </p:cNvPr>
          <p:cNvSpPr>
            <a:spLocks noGrp="1"/>
          </p:cNvSpPr>
          <p:nvPr>
            <p:ph type="body" sz="quarter" idx="10" hasCustomPrompt="1"/>
          </p:nvPr>
        </p:nvSpPr>
        <p:spPr>
          <a:xfrm>
            <a:off x="5827487" y="805544"/>
            <a:ext cx="5474776" cy="5297713"/>
          </a:xfrm>
        </p:spPr>
        <p:txBody>
          <a:bodyPr>
            <a:normAutofit/>
          </a:bodyPr>
          <a:lstStyle>
            <a:lvl1pPr marL="342900" indent="-342900">
              <a:lnSpc>
                <a:spcPct val="200000"/>
              </a:lnSpc>
              <a:spcBef>
                <a:spcPts val="0"/>
              </a:spcBef>
              <a:buNone/>
              <a:tabLst/>
              <a:defRPr lang="en-US" sz="2400" b="0" kern="1200" spc="0" baseline="0" dirty="0" smtClean="0">
                <a:solidFill>
                  <a:srgbClr val="8DC8E8"/>
                </a:solidFill>
                <a:latin typeface="+mj-lt"/>
                <a:ea typeface="+mn-ea"/>
                <a:cs typeface="Segoe UI" panose="020B0502040204020203" pitchFamily="34" charset="0"/>
              </a:defRPr>
            </a:lvl1pPr>
            <a:lvl2pPr marL="0" indent="0">
              <a:buNone/>
              <a:tabLst/>
              <a:defRPr sz="2400">
                <a:solidFill>
                  <a:schemeClr val="tx2"/>
                </a:solidFill>
                <a:latin typeface="+mj-lt"/>
              </a:defRPr>
            </a:lvl2pPr>
            <a:lvl3pPr marL="222250" indent="-222250">
              <a:tabLst/>
              <a:defRPr sz="2400">
                <a:solidFill>
                  <a:schemeClr val="tx2"/>
                </a:solidFill>
                <a:latin typeface="+mj-lt"/>
              </a:defRPr>
            </a:lvl3pPr>
            <a:lvl4pPr marL="222250" indent="-222250">
              <a:tabLst/>
              <a:defRPr sz="2400">
                <a:solidFill>
                  <a:schemeClr val="tx2"/>
                </a:solidFill>
                <a:latin typeface="+mj-lt"/>
              </a:defRPr>
            </a:lvl4pPr>
            <a:lvl5pPr marL="222250" indent="-222250">
              <a:tabLst/>
              <a:defRPr sz="2400">
                <a:solidFill>
                  <a:schemeClr val="tx2"/>
                </a:solidFill>
                <a:latin typeface="+mj-lt"/>
              </a:defRPr>
            </a:lvl5pPr>
          </a:lstStyle>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p:txBody>
      </p:sp>
      <p:pic>
        <p:nvPicPr>
          <p:cNvPr id="4" name="Picture 3" descr="A black triangle with a rainbow edge&#10;&#10;Description automatically generated">
            <a:extLst>
              <a:ext uri="{FF2B5EF4-FFF2-40B4-BE49-F238E27FC236}">
                <a16:creationId xmlns:a16="http://schemas.microsoft.com/office/drawing/2014/main" id="{F821779A-A2C3-9DF8-1956-5C16F921F385}"/>
              </a:ext>
            </a:extLst>
          </p:cNvPr>
          <p:cNvPicPr>
            <a:picLocks noChangeAspect="1"/>
          </p:cNvPicPr>
          <p:nvPr userDrawn="1"/>
        </p:nvPicPr>
        <p:blipFill rotWithShape="1">
          <a:blip r:embed="rId2"/>
          <a:srcRect r="29034" b="36498"/>
          <a:stretch/>
        </p:blipFill>
        <p:spPr>
          <a:xfrm flipH="1">
            <a:off x="0" y="3962535"/>
            <a:ext cx="5351839" cy="2895465"/>
          </a:xfrm>
          <a:prstGeom prst="rect">
            <a:avLst/>
          </a:prstGeom>
        </p:spPr>
      </p:pic>
    </p:spTree>
    <p:extLst>
      <p:ext uri="{BB962C8B-B14F-4D97-AF65-F5344CB8AC3E}">
        <p14:creationId xmlns:p14="http://schemas.microsoft.com/office/powerpoint/2010/main" val="256701808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285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1265252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43503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18964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5303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81578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16845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62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636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04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 Expanded">
    <p:spTree>
      <p:nvGrpSpPr>
        <p:cNvPr id="1" name=""/>
        <p:cNvGrpSpPr/>
        <p:nvPr/>
      </p:nvGrpSpPr>
      <p:grpSpPr>
        <a:xfrm>
          <a:off x="0" y="0"/>
          <a:ext cx="0" cy="0"/>
          <a:chOff x="0" y="0"/>
          <a:chExt cx="0" cy="0"/>
        </a:xfrm>
      </p:grpSpPr>
      <p:pic>
        <p:nvPicPr>
          <p:cNvPr id="37" name="Picture 36" descr="A white and black background&#10;&#10;Description automatically generated">
            <a:extLst>
              <a:ext uri="{FF2B5EF4-FFF2-40B4-BE49-F238E27FC236}">
                <a16:creationId xmlns:a16="http://schemas.microsoft.com/office/drawing/2014/main" id="{B004E61D-9C27-2976-7FB2-71A5B0F72B57}"/>
              </a:ext>
            </a:extLst>
          </p:cNvPr>
          <p:cNvPicPr>
            <a:picLocks noChangeAspect="1"/>
          </p:cNvPicPr>
          <p:nvPr userDrawn="1"/>
        </p:nvPicPr>
        <p:blipFill rotWithShape="1">
          <a:blip r:embed="rId2">
            <a:duotone>
              <a:prstClr val="black"/>
              <a:schemeClr val="accent2">
                <a:tint val="45000"/>
                <a:satMod val="400000"/>
              </a:schemeClr>
            </a:duotone>
            <a:alphaModFix amt="10000"/>
          </a:blip>
          <a:srcRect l="31883"/>
          <a:stretch/>
        </p:blipFill>
        <p:spPr>
          <a:xfrm rot="10800000">
            <a:off x="6096000" y="-1"/>
            <a:ext cx="6096000" cy="4464423"/>
          </a:xfrm>
          <a:prstGeom prst="rect">
            <a:avLst/>
          </a:prstGeom>
        </p:spPr>
      </p:pic>
      <p:sp>
        <p:nvSpPr>
          <p:cNvPr id="3" name="Rectangle 2">
            <a:extLst>
              <a:ext uri="{FF2B5EF4-FFF2-40B4-BE49-F238E27FC236}">
                <a16:creationId xmlns:a16="http://schemas.microsoft.com/office/drawing/2014/main" id="{31AF27AA-4B05-BED4-0443-AF8582698622}"/>
              </a:ext>
            </a:extLst>
          </p:cNvPr>
          <p:cNvSpPr/>
          <p:nvPr userDrawn="1"/>
        </p:nvSpPr>
        <p:spPr bwMode="auto">
          <a:xfrm>
            <a:off x="0" y="3793068"/>
            <a:ext cx="12192000" cy="3064934"/>
          </a:xfrm>
          <a:prstGeom prst="rect">
            <a:avLst/>
          </a:prstGeom>
          <a:gradFill flip="none" rotWithShape="1">
            <a:gsLst>
              <a:gs pos="0">
                <a:schemeClr val="accent2"/>
              </a:gs>
              <a:gs pos="100000">
                <a:schemeClr val="accent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11032237" cy="677108"/>
          </a:xfrm>
        </p:spPr>
        <p:txBody>
          <a:bodyPr/>
          <a:lstStyle>
            <a:lvl1pPr>
              <a:defRPr sz="4400"/>
            </a:lvl1pPr>
          </a:lstStyle>
          <a:p>
            <a:r>
              <a:rPr lang="en-US"/>
              <a:t>Agenda</a:t>
            </a:r>
          </a:p>
        </p:txBody>
      </p:sp>
      <p:pic>
        <p:nvPicPr>
          <p:cNvPr id="4" name="Picture 3" descr="A black triangle with a rainbow edge&#10;&#10;Description automatically generated">
            <a:extLst>
              <a:ext uri="{FF2B5EF4-FFF2-40B4-BE49-F238E27FC236}">
                <a16:creationId xmlns:a16="http://schemas.microsoft.com/office/drawing/2014/main" id="{628F5BC5-B685-49B5-A93F-AB6B0E618711}"/>
              </a:ext>
            </a:extLst>
          </p:cNvPr>
          <p:cNvPicPr>
            <a:picLocks noChangeAspect="1"/>
          </p:cNvPicPr>
          <p:nvPr userDrawn="1"/>
        </p:nvPicPr>
        <p:blipFill rotWithShape="1">
          <a:blip r:embed="rId3"/>
          <a:srcRect l="25904" r="46843" b="93964"/>
          <a:stretch/>
        </p:blipFill>
        <p:spPr>
          <a:xfrm>
            <a:off x="2927349" y="5617343"/>
            <a:ext cx="9264651" cy="1240658"/>
          </a:xfrm>
          <a:prstGeom prst="rect">
            <a:avLst/>
          </a:prstGeom>
        </p:spPr>
      </p:pic>
      <p:sp>
        <p:nvSpPr>
          <p:cNvPr id="10" name="Text Placeholder 9">
            <a:extLst>
              <a:ext uri="{FF2B5EF4-FFF2-40B4-BE49-F238E27FC236}">
                <a16:creationId xmlns:a16="http://schemas.microsoft.com/office/drawing/2014/main" id="{F28D4652-81C3-1E90-7921-7E48BF2EED5A}"/>
              </a:ext>
            </a:extLst>
          </p:cNvPr>
          <p:cNvSpPr>
            <a:spLocks noGrp="1"/>
          </p:cNvSpPr>
          <p:nvPr>
            <p:ph type="body" sz="quarter" idx="10" hasCustomPrompt="1"/>
          </p:nvPr>
        </p:nvSpPr>
        <p:spPr>
          <a:xfrm>
            <a:off x="588963"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3" name="Text Placeholder 9">
            <a:extLst>
              <a:ext uri="{FF2B5EF4-FFF2-40B4-BE49-F238E27FC236}">
                <a16:creationId xmlns:a16="http://schemas.microsoft.com/office/drawing/2014/main" id="{F5B5333E-D250-13C8-4EE5-29F123A6D856}"/>
              </a:ext>
            </a:extLst>
          </p:cNvPr>
          <p:cNvSpPr>
            <a:spLocks noGrp="1"/>
          </p:cNvSpPr>
          <p:nvPr>
            <p:ph type="body" sz="quarter" idx="11" hasCustomPrompt="1"/>
          </p:nvPr>
        </p:nvSpPr>
        <p:spPr>
          <a:xfrm>
            <a:off x="2832100"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4" name="Text Placeholder 9">
            <a:extLst>
              <a:ext uri="{FF2B5EF4-FFF2-40B4-BE49-F238E27FC236}">
                <a16:creationId xmlns:a16="http://schemas.microsoft.com/office/drawing/2014/main" id="{32AF570E-B94F-059E-3595-961A840CC855}"/>
              </a:ext>
            </a:extLst>
          </p:cNvPr>
          <p:cNvSpPr>
            <a:spLocks noGrp="1"/>
          </p:cNvSpPr>
          <p:nvPr>
            <p:ph type="body" sz="quarter" idx="12" hasCustomPrompt="1"/>
          </p:nvPr>
        </p:nvSpPr>
        <p:spPr>
          <a:xfrm>
            <a:off x="5075237"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5" name="Text Placeholder 9">
            <a:extLst>
              <a:ext uri="{FF2B5EF4-FFF2-40B4-BE49-F238E27FC236}">
                <a16:creationId xmlns:a16="http://schemas.microsoft.com/office/drawing/2014/main" id="{0F8B6EBD-17E1-5946-FE9D-B51D338F2670}"/>
              </a:ext>
            </a:extLst>
          </p:cNvPr>
          <p:cNvSpPr>
            <a:spLocks noGrp="1"/>
          </p:cNvSpPr>
          <p:nvPr>
            <p:ph type="body" sz="quarter" idx="13" hasCustomPrompt="1"/>
          </p:nvPr>
        </p:nvSpPr>
        <p:spPr>
          <a:xfrm>
            <a:off x="7318374"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6" name="Text Placeholder 9">
            <a:extLst>
              <a:ext uri="{FF2B5EF4-FFF2-40B4-BE49-F238E27FC236}">
                <a16:creationId xmlns:a16="http://schemas.microsoft.com/office/drawing/2014/main" id="{84FFEA7A-4345-9107-4B44-B4A52EA19880}"/>
              </a:ext>
            </a:extLst>
          </p:cNvPr>
          <p:cNvSpPr>
            <a:spLocks noGrp="1"/>
          </p:cNvSpPr>
          <p:nvPr>
            <p:ph type="body" sz="quarter" idx="14" hasCustomPrompt="1"/>
          </p:nvPr>
        </p:nvSpPr>
        <p:spPr>
          <a:xfrm>
            <a:off x="9561511"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26" name="Text Placeholder 18">
            <a:extLst>
              <a:ext uri="{FF2B5EF4-FFF2-40B4-BE49-F238E27FC236}">
                <a16:creationId xmlns:a16="http://schemas.microsoft.com/office/drawing/2014/main" id="{15A22B99-35E8-6D53-3E0D-FC4BE76CE5AA}"/>
              </a:ext>
            </a:extLst>
          </p:cNvPr>
          <p:cNvSpPr>
            <a:spLocks noGrp="1"/>
          </p:cNvSpPr>
          <p:nvPr>
            <p:ph type="body" sz="quarter" idx="22" hasCustomPrompt="1"/>
          </p:nvPr>
        </p:nvSpPr>
        <p:spPr>
          <a:xfrm>
            <a:off x="588962"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7" name="Text Placeholder 18">
            <a:extLst>
              <a:ext uri="{FF2B5EF4-FFF2-40B4-BE49-F238E27FC236}">
                <a16:creationId xmlns:a16="http://schemas.microsoft.com/office/drawing/2014/main" id="{6D858C15-0CDD-C10C-FAAF-52C21F2BBE46}"/>
              </a:ext>
            </a:extLst>
          </p:cNvPr>
          <p:cNvSpPr>
            <a:spLocks noGrp="1"/>
          </p:cNvSpPr>
          <p:nvPr>
            <p:ph type="body" sz="quarter" idx="23" hasCustomPrompt="1"/>
          </p:nvPr>
        </p:nvSpPr>
        <p:spPr>
          <a:xfrm>
            <a:off x="2832099"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9" name="Text Placeholder 18">
            <a:extLst>
              <a:ext uri="{FF2B5EF4-FFF2-40B4-BE49-F238E27FC236}">
                <a16:creationId xmlns:a16="http://schemas.microsoft.com/office/drawing/2014/main" id="{69EA2486-6B2C-6926-B785-0F5EAB851431}"/>
              </a:ext>
            </a:extLst>
          </p:cNvPr>
          <p:cNvSpPr>
            <a:spLocks noGrp="1"/>
          </p:cNvSpPr>
          <p:nvPr>
            <p:ph type="body" sz="quarter" idx="24" hasCustomPrompt="1"/>
          </p:nvPr>
        </p:nvSpPr>
        <p:spPr>
          <a:xfrm>
            <a:off x="5075236"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0" name="Text Placeholder 18">
            <a:extLst>
              <a:ext uri="{FF2B5EF4-FFF2-40B4-BE49-F238E27FC236}">
                <a16:creationId xmlns:a16="http://schemas.microsoft.com/office/drawing/2014/main" id="{627C894E-51B0-DC67-8D17-8DC57620E28A}"/>
              </a:ext>
            </a:extLst>
          </p:cNvPr>
          <p:cNvSpPr>
            <a:spLocks noGrp="1"/>
          </p:cNvSpPr>
          <p:nvPr>
            <p:ph type="body" sz="quarter" idx="25" hasCustomPrompt="1"/>
          </p:nvPr>
        </p:nvSpPr>
        <p:spPr>
          <a:xfrm>
            <a:off x="7318373"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1" name="Text Placeholder 18">
            <a:extLst>
              <a:ext uri="{FF2B5EF4-FFF2-40B4-BE49-F238E27FC236}">
                <a16:creationId xmlns:a16="http://schemas.microsoft.com/office/drawing/2014/main" id="{E3C4A321-ABB9-C990-16BF-9575A67569B7}"/>
              </a:ext>
            </a:extLst>
          </p:cNvPr>
          <p:cNvSpPr>
            <a:spLocks noGrp="1"/>
          </p:cNvSpPr>
          <p:nvPr>
            <p:ph type="body" sz="quarter" idx="26" hasCustomPrompt="1"/>
          </p:nvPr>
        </p:nvSpPr>
        <p:spPr>
          <a:xfrm>
            <a:off x="9561510"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8" name="Text Placeholder 18">
            <a:extLst>
              <a:ext uri="{FF2B5EF4-FFF2-40B4-BE49-F238E27FC236}">
                <a16:creationId xmlns:a16="http://schemas.microsoft.com/office/drawing/2014/main" id="{122550F2-5886-734B-E281-4CC0919A0734}"/>
              </a:ext>
            </a:extLst>
          </p:cNvPr>
          <p:cNvSpPr>
            <a:spLocks noGrp="1"/>
          </p:cNvSpPr>
          <p:nvPr>
            <p:ph type="body" sz="quarter" idx="27" hasCustomPrompt="1"/>
          </p:nvPr>
        </p:nvSpPr>
        <p:spPr>
          <a:xfrm>
            <a:off x="588962"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9" name="Text Placeholder 18">
            <a:extLst>
              <a:ext uri="{FF2B5EF4-FFF2-40B4-BE49-F238E27FC236}">
                <a16:creationId xmlns:a16="http://schemas.microsoft.com/office/drawing/2014/main" id="{1ECF290F-8D9B-18DC-D908-ABFD2594CC2A}"/>
              </a:ext>
            </a:extLst>
          </p:cNvPr>
          <p:cNvSpPr>
            <a:spLocks noGrp="1"/>
          </p:cNvSpPr>
          <p:nvPr>
            <p:ph type="body" sz="quarter" idx="28" hasCustomPrompt="1"/>
          </p:nvPr>
        </p:nvSpPr>
        <p:spPr>
          <a:xfrm>
            <a:off x="2832099"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0" name="Text Placeholder 18">
            <a:extLst>
              <a:ext uri="{FF2B5EF4-FFF2-40B4-BE49-F238E27FC236}">
                <a16:creationId xmlns:a16="http://schemas.microsoft.com/office/drawing/2014/main" id="{B9D35D8B-E6FF-1168-952C-03CBC2F6EE66}"/>
              </a:ext>
            </a:extLst>
          </p:cNvPr>
          <p:cNvSpPr>
            <a:spLocks noGrp="1"/>
          </p:cNvSpPr>
          <p:nvPr>
            <p:ph type="body" sz="quarter" idx="29" hasCustomPrompt="1"/>
          </p:nvPr>
        </p:nvSpPr>
        <p:spPr>
          <a:xfrm>
            <a:off x="5075236"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1" name="Text Placeholder 18">
            <a:extLst>
              <a:ext uri="{FF2B5EF4-FFF2-40B4-BE49-F238E27FC236}">
                <a16:creationId xmlns:a16="http://schemas.microsoft.com/office/drawing/2014/main" id="{3C54D47D-1052-80D2-1D18-C6B2F67ECF86}"/>
              </a:ext>
            </a:extLst>
          </p:cNvPr>
          <p:cNvSpPr>
            <a:spLocks noGrp="1"/>
          </p:cNvSpPr>
          <p:nvPr>
            <p:ph type="body" sz="quarter" idx="30" hasCustomPrompt="1"/>
          </p:nvPr>
        </p:nvSpPr>
        <p:spPr>
          <a:xfrm>
            <a:off x="7318373"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2" name="Text Placeholder 18">
            <a:extLst>
              <a:ext uri="{FF2B5EF4-FFF2-40B4-BE49-F238E27FC236}">
                <a16:creationId xmlns:a16="http://schemas.microsoft.com/office/drawing/2014/main" id="{4F127F89-AC6B-043F-0E9B-B31FE96B41FF}"/>
              </a:ext>
            </a:extLst>
          </p:cNvPr>
          <p:cNvSpPr>
            <a:spLocks noGrp="1"/>
          </p:cNvSpPr>
          <p:nvPr>
            <p:ph type="body" sz="quarter" idx="31" hasCustomPrompt="1"/>
          </p:nvPr>
        </p:nvSpPr>
        <p:spPr>
          <a:xfrm>
            <a:off x="9561510"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4" name="Text Placeholder 33">
            <a:extLst>
              <a:ext uri="{FF2B5EF4-FFF2-40B4-BE49-F238E27FC236}">
                <a16:creationId xmlns:a16="http://schemas.microsoft.com/office/drawing/2014/main" id="{8C38BDA3-B929-966F-BCF5-95E6691162BE}"/>
              </a:ext>
            </a:extLst>
          </p:cNvPr>
          <p:cNvSpPr>
            <a:spLocks noGrp="1"/>
          </p:cNvSpPr>
          <p:nvPr>
            <p:ph type="body" sz="quarter" idx="37" hasCustomPrompt="1"/>
          </p:nvPr>
        </p:nvSpPr>
        <p:spPr>
          <a:xfrm>
            <a:off x="58826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5" name="Text Placeholder 44">
            <a:extLst>
              <a:ext uri="{FF2B5EF4-FFF2-40B4-BE49-F238E27FC236}">
                <a16:creationId xmlns:a16="http://schemas.microsoft.com/office/drawing/2014/main" id="{4E59DE0B-9846-5337-B42F-C8680B9BF1ED}"/>
              </a:ext>
            </a:extLst>
          </p:cNvPr>
          <p:cNvSpPr>
            <a:spLocks noGrp="1"/>
          </p:cNvSpPr>
          <p:nvPr>
            <p:ph type="body" sz="quarter" idx="38" hasCustomPrompt="1"/>
          </p:nvPr>
        </p:nvSpPr>
        <p:spPr>
          <a:xfrm>
            <a:off x="2832099"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6" name="Text Placeholder 45">
            <a:extLst>
              <a:ext uri="{FF2B5EF4-FFF2-40B4-BE49-F238E27FC236}">
                <a16:creationId xmlns:a16="http://schemas.microsoft.com/office/drawing/2014/main" id="{0B7E3126-3FC0-84A9-B3AE-C5B2B216271C}"/>
              </a:ext>
            </a:extLst>
          </p:cNvPr>
          <p:cNvSpPr>
            <a:spLocks noGrp="1"/>
          </p:cNvSpPr>
          <p:nvPr>
            <p:ph type="body" sz="quarter" idx="39" hasCustomPrompt="1"/>
          </p:nvPr>
        </p:nvSpPr>
        <p:spPr>
          <a:xfrm>
            <a:off x="5075236"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7" name="Text Placeholder 46">
            <a:extLst>
              <a:ext uri="{FF2B5EF4-FFF2-40B4-BE49-F238E27FC236}">
                <a16:creationId xmlns:a16="http://schemas.microsoft.com/office/drawing/2014/main" id="{6D29AAF6-52CB-AE56-C682-84FC58F0365E}"/>
              </a:ext>
            </a:extLst>
          </p:cNvPr>
          <p:cNvSpPr>
            <a:spLocks noGrp="1"/>
          </p:cNvSpPr>
          <p:nvPr>
            <p:ph type="body" sz="quarter" idx="40" hasCustomPrompt="1"/>
          </p:nvPr>
        </p:nvSpPr>
        <p:spPr>
          <a:xfrm>
            <a:off x="731837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8" name="Text Placeholder 47">
            <a:extLst>
              <a:ext uri="{FF2B5EF4-FFF2-40B4-BE49-F238E27FC236}">
                <a16:creationId xmlns:a16="http://schemas.microsoft.com/office/drawing/2014/main" id="{B353A6DC-C08A-E769-73BF-0F8725AC8C5F}"/>
              </a:ext>
            </a:extLst>
          </p:cNvPr>
          <p:cNvSpPr>
            <a:spLocks noGrp="1"/>
          </p:cNvSpPr>
          <p:nvPr>
            <p:ph type="body" sz="quarter" idx="41" hasCustomPrompt="1"/>
          </p:nvPr>
        </p:nvSpPr>
        <p:spPr>
          <a:xfrm>
            <a:off x="9561510"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Tree>
    <p:extLst>
      <p:ext uri="{BB962C8B-B14F-4D97-AF65-F5344CB8AC3E}">
        <p14:creationId xmlns:p14="http://schemas.microsoft.com/office/powerpoint/2010/main" val="386865286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978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5807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68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538666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147605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520720"/>
      </p:ext>
    </p:extLst>
  </p:cSld>
  <p:clrMapOvr>
    <a:masterClrMapping/>
  </p:clrMapOvr>
  <p:transition>
    <p:fade/>
  </p:transition>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4044404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755890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1499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640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1036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768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pic>
        <p:nvPicPr>
          <p:cNvPr id="9" name="Imagen 39">
            <a:extLst>
              <a:ext uri="{FF2B5EF4-FFF2-40B4-BE49-F238E27FC236}">
                <a16:creationId xmlns:a16="http://schemas.microsoft.com/office/drawing/2014/main" id="{769A7AFC-52A1-DFE1-9524-E33D869D0639}"/>
              </a:ext>
            </a:extLst>
          </p:cNvPr>
          <p:cNvPicPr>
            <a:picLocks noChangeAspect="1"/>
          </p:cNvPicPr>
          <p:nvPr userDrawn="1"/>
        </p:nvPicPr>
        <p:blipFill>
          <a:blip r:embed="rId3"/>
          <a:stretch>
            <a:fillRect/>
          </a:stretch>
        </p:blipFill>
        <p:spPr>
          <a:xfrm>
            <a:off x="7334993" y="4479913"/>
            <a:ext cx="548046" cy="548046"/>
          </a:xfrm>
          <a:prstGeom prst="rect">
            <a:avLst/>
          </a:prstGeom>
        </p:spPr>
      </p:pic>
      <p:pic>
        <p:nvPicPr>
          <p:cNvPr id="12" name="Imagen 41">
            <a:extLst>
              <a:ext uri="{FF2B5EF4-FFF2-40B4-BE49-F238E27FC236}">
                <a16:creationId xmlns:a16="http://schemas.microsoft.com/office/drawing/2014/main" id="{2FC46CB1-B39B-CA70-780E-50AF952F8DA7}"/>
              </a:ext>
            </a:extLst>
          </p:cNvPr>
          <p:cNvPicPr>
            <a:picLocks noChangeAspect="1"/>
          </p:cNvPicPr>
          <p:nvPr userDrawn="1"/>
        </p:nvPicPr>
        <p:blipFill>
          <a:blip r:embed="rId4"/>
          <a:stretch>
            <a:fillRect/>
          </a:stretch>
        </p:blipFill>
        <p:spPr>
          <a:xfrm>
            <a:off x="7334993" y="5106929"/>
            <a:ext cx="548046" cy="548046"/>
          </a:xfrm>
          <a:prstGeom prst="rect">
            <a:avLst/>
          </a:prstGeom>
        </p:spPr>
      </p:pic>
      <p:pic>
        <p:nvPicPr>
          <p:cNvPr id="13" name="Imagen 43">
            <a:extLst>
              <a:ext uri="{FF2B5EF4-FFF2-40B4-BE49-F238E27FC236}">
                <a16:creationId xmlns:a16="http://schemas.microsoft.com/office/drawing/2014/main" id="{C46E83CC-17C0-0A78-9C81-FC8A1F8A5F01}"/>
              </a:ext>
            </a:extLst>
          </p:cNvPr>
          <p:cNvPicPr>
            <a:picLocks noChangeAspect="1"/>
          </p:cNvPicPr>
          <p:nvPr userDrawn="1"/>
        </p:nvPicPr>
        <p:blipFill>
          <a:blip r:embed="rId5"/>
          <a:stretch>
            <a:fillRect/>
          </a:stretch>
        </p:blipFill>
        <p:spPr>
          <a:xfrm>
            <a:off x="7339235" y="5720378"/>
            <a:ext cx="548046" cy="548046"/>
          </a:xfrm>
          <a:prstGeom prst="rect">
            <a:avLst/>
          </a:prstGeom>
        </p:spPr>
      </p:pic>
      <p:sp>
        <p:nvSpPr>
          <p:cNvPr id="16" name="Text Placeholder 13">
            <a:extLst>
              <a:ext uri="{FF2B5EF4-FFF2-40B4-BE49-F238E27FC236}">
                <a16:creationId xmlns:a16="http://schemas.microsoft.com/office/drawing/2014/main" id="{9BEE23D7-C227-F573-2547-56C77BABC63B}"/>
              </a:ext>
            </a:extLst>
          </p:cNvPr>
          <p:cNvSpPr>
            <a:spLocks noGrp="1"/>
          </p:cNvSpPr>
          <p:nvPr>
            <p:ph type="body" sz="quarter" idx="12" hasCustomPrompt="1"/>
          </p:nvPr>
        </p:nvSpPr>
        <p:spPr>
          <a:xfrm>
            <a:off x="7981121" y="4570409"/>
            <a:ext cx="3970733" cy="346824"/>
          </a:xfrm>
        </p:spPr>
        <p:txBody>
          <a:bodyPr>
            <a:normAutofit/>
          </a:bodyPr>
          <a:lstStyle>
            <a:lvl1pPr marL="0" indent="0">
              <a:buNone/>
              <a:defRPr sz="1800"/>
            </a:lvl1pPr>
            <a:lvl2pPr>
              <a:defRPr/>
            </a:lvl2pPr>
          </a:lstStyle>
          <a:p>
            <a:r>
              <a:rPr lang="en-US"/>
              <a:t>email@domain.com</a:t>
            </a:r>
          </a:p>
        </p:txBody>
      </p:sp>
      <p:sp>
        <p:nvSpPr>
          <p:cNvPr id="17" name="Text Placeholder 13">
            <a:extLst>
              <a:ext uri="{FF2B5EF4-FFF2-40B4-BE49-F238E27FC236}">
                <a16:creationId xmlns:a16="http://schemas.microsoft.com/office/drawing/2014/main" id="{F8F59729-87EE-DD0F-12BF-01690AB10AA3}"/>
              </a:ext>
            </a:extLst>
          </p:cNvPr>
          <p:cNvSpPr>
            <a:spLocks noGrp="1"/>
          </p:cNvSpPr>
          <p:nvPr>
            <p:ph type="body" sz="quarter" idx="13" hasCustomPrompt="1"/>
          </p:nvPr>
        </p:nvSpPr>
        <p:spPr>
          <a:xfrm>
            <a:off x="7981121" y="5153671"/>
            <a:ext cx="3970733" cy="346824"/>
          </a:xfrm>
        </p:spPr>
        <p:txBody>
          <a:bodyPr>
            <a:normAutofit/>
          </a:bodyPr>
          <a:lstStyle>
            <a:lvl1pPr marL="0" indent="0">
              <a:buNone/>
              <a:defRPr sz="1800"/>
            </a:lvl1pPr>
            <a:lvl2pPr>
              <a:defRPr/>
            </a:lvl2pPr>
          </a:lstStyle>
          <a:p>
            <a:r>
              <a:rPr lang="es-ES">
                <a:solidFill>
                  <a:prstClr val="white"/>
                </a:solidFill>
                <a:latin typeface="Segoe UI Semilight"/>
              </a:rPr>
              <a:t>https://www.linkedin.com/in/xxxx/</a:t>
            </a:r>
            <a:endParaRPr lang="en-US"/>
          </a:p>
        </p:txBody>
      </p:sp>
      <p:sp>
        <p:nvSpPr>
          <p:cNvPr id="18" name="Text Placeholder 13">
            <a:extLst>
              <a:ext uri="{FF2B5EF4-FFF2-40B4-BE49-F238E27FC236}">
                <a16:creationId xmlns:a16="http://schemas.microsoft.com/office/drawing/2014/main" id="{2520AA37-ACF9-7A7A-2789-D6728AAA1E2A}"/>
              </a:ext>
            </a:extLst>
          </p:cNvPr>
          <p:cNvSpPr>
            <a:spLocks noGrp="1"/>
          </p:cNvSpPr>
          <p:nvPr>
            <p:ph type="body" sz="quarter" idx="14" hasCustomPrompt="1"/>
          </p:nvPr>
        </p:nvSpPr>
        <p:spPr>
          <a:xfrm>
            <a:off x="7981121" y="5820989"/>
            <a:ext cx="3970733" cy="346824"/>
          </a:xfrm>
        </p:spPr>
        <p:txBody>
          <a:bodyPr>
            <a:normAutofit/>
          </a:bodyPr>
          <a:lstStyle>
            <a:lvl1pPr marL="0" indent="0">
              <a:buNone/>
              <a:defRPr sz="1800"/>
            </a:lvl1pPr>
            <a:lvl2pPr>
              <a:defRPr/>
            </a:lvl2pPr>
          </a:lstStyle>
          <a:p>
            <a:r>
              <a:rPr lang="es-ES">
                <a:solidFill>
                  <a:prstClr val="white"/>
                </a:solidFill>
                <a:latin typeface="Segoe UI Semilight"/>
              </a:rPr>
              <a:t>@xxxxx</a:t>
            </a:r>
            <a:endParaRPr lang="en-US"/>
          </a:p>
        </p:txBody>
      </p:sp>
    </p:spTree>
    <p:extLst>
      <p:ext uri="{BB962C8B-B14F-4D97-AF65-F5344CB8AC3E}">
        <p14:creationId xmlns:p14="http://schemas.microsoft.com/office/powerpoint/2010/main" val="283339737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5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267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256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solidFill>
                  <a:srgbClr val="8DC8E8"/>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solidFill>
                  <a:srgbClr val="B9DCD2"/>
                </a:soli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solidFill>
                  <a:srgbClr val="D59ED7"/>
                </a:soli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solidFill>
                  <a:srgbClr val="FFA38B"/>
                </a:soli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7550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5511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527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niversa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E83BA-5FDA-6784-9017-A6D8DD7C7EA2}"/>
              </a:ext>
            </a:extLst>
          </p:cNvPr>
          <p:cNvSpPr/>
          <p:nvPr userDrawn="1"/>
        </p:nvSpPr>
        <p:spPr bwMode="auto">
          <a:xfrm rot="16200000">
            <a:off x="4968566" y="-4968570"/>
            <a:ext cx="2254868" cy="12191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D2A73EE-094E-3177-CB0F-6C34B2A3A03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3"/>
          <a:stretch/>
        </p:blipFill>
        <p:spPr>
          <a:xfrm>
            <a:off x="-497840" y="-601471"/>
            <a:ext cx="2324149" cy="2757378"/>
          </a:xfrm>
          <a:prstGeom prst="rect">
            <a:avLst/>
          </a:prstGeom>
        </p:spPr>
      </p:pic>
      <p:pic>
        <p:nvPicPr>
          <p:cNvPr id="5" name="Graphic 4">
            <a:extLst>
              <a:ext uri="{FF2B5EF4-FFF2-40B4-BE49-F238E27FC236}">
                <a16:creationId xmlns:a16="http://schemas.microsoft.com/office/drawing/2014/main" id="{FEA2543A-FFCB-EB04-910A-D6416698105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336" t="14410" r="43498" b="48015"/>
          <a:stretch/>
        </p:blipFill>
        <p:spPr>
          <a:xfrm>
            <a:off x="8383724" y="-3"/>
            <a:ext cx="3808275" cy="2544832"/>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1015663"/>
          </a:xfrm>
        </p:spPr>
        <p:txBody>
          <a:bodyPr/>
          <a:lstStyle>
            <a:lvl1pPr algn="ctr">
              <a:defRPr sz="6600">
                <a:solidFill>
                  <a:schemeClr val="tx1"/>
                </a:solidFill>
              </a:defRPr>
            </a:lvl1pPr>
          </a:lstStyle>
          <a:p>
            <a:r>
              <a:rPr lang="en-US"/>
              <a:t>XX Years!</a:t>
            </a:r>
          </a:p>
        </p:txBody>
      </p:sp>
      <p:sp>
        <p:nvSpPr>
          <p:cNvPr id="8" name="Picture Placeholder 7">
            <a:extLst>
              <a:ext uri="{FF2B5EF4-FFF2-40B4-BE49-F238E27FC236}">
                <a16:creationId xmlns:a16="http://schemas.microsoft.com/office/drawing/2014/main" id="{C51BBA88-4857-5E16-A640-EA070A7E3EF1}"/>
              </a:ext>
            </a:extLst>
          </p:cNvPr>
          <p:cNvSpPr>
            <a:spLocks noGrp="1"/>
          </p:cNvSpPr>
          <p:nvPr>
            <p:ph type="pic" sz="quarter" idx="10" hasCustomPrompt="1"/>
          </p:nvPr>
        </p:nvSpPr>
        <p:spPr>
          <a:xfrm>
            <a:off x="110650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9" name="Picture Placeholder 7">
            <a:extLst>
              <a:ext uri="{FF2B5EF4-FFF2-40B4-BE49-F238E27FC236}">
                <a16:creationId xmlns:a16="http://schemas.microsoft.com/office/drawing/2014/main" id="{60827E06-C058-0F39-2B40-4A021CD810ED}"/>
              </a:ext>
            </a:extLst>
          </p:cNvPr>
          <p:cNvSpPr>
            <a:spLocks noGrp="1"/>
          </p:cNvSpPr>
          <p:nvPr>
            <p:ph type="pic" sz="quarter" idx="11" hasCustomPrompt="1"/>
          </p:nvPr>
        </p:nvSpPr>
        <p:spPr>
          <a:xfrm>
            <a:off x="291271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0" name="Picture Placeholder 7">
            <a:extLst>
              <a:ext uri="{FF2B5EF4-FFF2-40B4-BE49-F238E27FC236}">
                <a16:creationId xmlns:a16="http://schemas.microsoft.com/office/drawing/2014/main" id="{73FED24A-42BC-00C6-3A71-3113452E7F40}"/>
              </a:ext>
            </a:extLst>
          </p:cNvPr>
          <p:cNvSpPr>
            <a:spLocks noGrp="1"/>
          </p:cNvSpPr>
          <p:nvPr>
            <p:ph type="pic" sz="quarter" idx="12" hasCustomPrompt="1"/>
          </p:nvPr>
        </p:nvSpPr>
        <p:spPr>
          <a:xfrm>
            <a:off x="471891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1" name="Picture Placeholder 7">
            <a:extLst>
              <a:ext uri="{FF2B5EF4-FFF2-40B4-BE49-F238E27FC236}">
                <a16:creationId xmlns:a16="http://schemas.microsoft.com/office/drawing/2014/main" id="{18B9C06D-F316-9AF0-DE30-1C7E6BBF9DC5}"/>
              </a:ext>
            </a:extLst>
          </p:cNvPr>
          <p:cNvSpPr>
            <a:spLocks noGrp="1"/>
          </p:cNvSpPr>
          <p:nvPr>
            <p:ph type="pic" sz="quarter" idx="13" hasCustomPrompt="1"/>
          </p:nvPr>
        </p:nvSpPr>
        <p:spPr>
          <a:xfrm>
            <a:off x="652512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2" name="Picture Placeholder 7">
            <a:extLst>
              <a:ext uri="{FF2B5EF4-FFF2-40B4-BE49-F238E27FC236}">
                <a16:creationId xmlns:a16="http://schemas.microsoft.com/office/drawing/2014/main" id="{291F1EFD-C402-78B5-8683-CBB51ADBA481}"/>
              </a:ext>
            </a:extLst>
          </p:cNvPr>
          <p:cNvSpPr>
            <a:spLocks noGrp="1"/>
          </p:cNvSpPr>
          <p:nvPr>
            <p:ph type="pic" sz="quarter" idx="14" hasCustomPrompt="1"/>
          </p:nvPr>
        </p:nvSpPr>
        <p:spPr>
          <a:xfrm>
            <a:off x="833132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3" name="Picture Placeholder 7">
            <a:extLst>
              <a:ext uri="{FF2B5EF4-FFF2-40B4-BE49-F238E27FC236}">
                <a16:creationId xmlns:a16="http://schemas.microsoft.com/office/drawing/2014/main" id="{0142758F-528B-0705-65AC-7FF36730F576}"/>
              </a:ext>
            </a:extLst>
          </p:cNvPr>
          <p:cNvSpPr>
            <a:spLocks noGrp="1"/>
          </p:cNvSpPr>
          <p:nvPr>
            <p:ph type="pic" sz="quarter" idx="15" hasCustomPrompt="1"/>
          </p:nvPr>
        </p:nvSpPr>
        <p:spPr>
          <a:xfrm>
            <a:off x="10137536"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4" name="Picture Placeholder 7">
            <a:extLst>
              <a:ext uri="{FF2B5EF4-FFF2-40B4-BE49-F238E27FC236}">
                <a16:creationId xmlns:a16="http://schemas.microsoft.com/office/drawing/2014/main" id="{CBDDAE74-A351-0F0E-E487-58481FBD0437}"/>
              </a:ext>
            </a:extLst>
          </p:cNvPr>
          <p:cNvSpPr>
            <a:spLocks noGrp="1"/>
          </p:cNvSpPr>
          <p:nvPr>
            <p:ph type="pic" sz="quarter" idx="16" hasCustomPrompt="1"/>
          </p:nvPr>
        </p:nvSpPr>
        <p:spPr>
          <a:xfrm>
            <a:off x="110650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5" name="Picture Placeholder 7">
            <a:extLst>
              <a:ext uri="{FF2B5EF4-FFF2-40B4-BE49-F238E27FC236}">
                <a16:creationId xmlns:a16="http://schemas.microsoft.com/office/drawing/2014/main" id="{26F30577-3188-FC1B-6311-31B15B6F4EDA}"/>
              </a:ext>
            </a:extLst>
          </p:cNvPr>
          <p:cNvSpPr>
            <a:spLocks noGrp="1"/>
          </p:cNvSpPr>
          <p:nvPr>
            <p:ph type="pic" sz="quarter" idx="17" hasCustomPrompt="1"/>
          </p:nvPr>
        </p:nvSpPr>
        <p:spPr>
          <a:xfrm>
            <a:off x="291271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6" name="Picture Placeholder 7">
            <a:extLst>
              <a:ext uri="{FF2B5EF4-FFF2-40B4-BE49-F238E27FC236}">
                <a16:creationId xmlns:a16="http://schemas.microsoft.com/office/drawing/2014/main" id="{E54CA854-D1E4-4A67-9C0F-91EEAE788981}"/>
              </a:ext>
            </a:extLst>
          </p:cNvPr>
          <p:cNvSpPr>
            <a:spLocks noGrp="1"/>
          </p:cNvSpPr>
          <p:nvPr>
            <p:ph type="pic" sz="quarter" idx="18" hasCustomPrompt="1"/>
          </p:nvPr>
        </p:nvSpPr>
        <p:spPr>
          <a:xfrm>
            <a:off x="471891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7" name="Picture Placeholder 7">
            <a:extLst>
              <a:ext uri="{FF2B5EF4-FFF2-40B4-BE49-F238E27FC236}">
                <a16:creationId xmlns:a16="http://schemas.microsoft.com/office/drawing/2014/main" id="{81A387C7-F56E-0F93-2106-A1A4BF84F1BE}"/>
              </a:ext>
            </a:extLst>
          </p:cNvPr>
          <p:cNvSpPr>
            <a:spLocks noGrp="1"/>
          </p:cNvSpPr>
          <p:nvPr>
            <p:ph type="pic" sz="quarter" idx="19" hasCustomPrompt="1"/>
          </p:nvPr>
        </p:nvSpPr>
        <p:spPr>
          <a:xfrm>
            <a:off x="652512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8" name="Picture Placeholder 7">
            <a:extLst>
              <a:ext uri="{FF2B5EF4-FFF2-40B4-BE49-F238E27FC236}">
                <a16:creationId xmlns:a16="http://schemas.microsoft.com/office/drawing/2014/main" id="{451ED93C-ECB5-5ABA-91AE-A668D740FE63}"/>
              </a:ext>
            </a:extLst>
          </p:cNvPr>
          <p:cNvSpPr>
            <a:spLocks noGrp="1"/>
          </p:cNvSpPr>
          <p:nvPr>
            <p:ph type="pic" sz="quarter" idx="20" hasCustomPrompt="1"/>
          </p:nvPr>
        </p:nvSpPr>
        <p:spPr>
          <a:xfrm>
            <a:off x="833132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9" name="Picture Placeholder 7">
            <a:extLst>
              <a:ext uri="{FF2B5EF4-FFF2-40B4-BE49-F238E27FC236}">
                <a16:creationId xmlns:a16="http://schemas.microsoft.com/office/drawing/2014/main" id="{26617B39-D030-0D15-0A14-47219F91B9C9}"/>
              </a:ext>
            </a:extLst>
          </p:cNvPr>
          <p:cNvSpPr>
            <a:spLocks noGrp="1"/>
          </p:cNvSpPr>
          <p:nvPr>
            <p:ph type="pic" sz="quarter" idx="21" hasCustomPrompt="1"/>
          </p:nvPr>
        </p:nvSpPr>
        <p:spPr>
          <a:xfrm>
            <a:off x="10137536"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0" name="Picture Placeholder 7">
            <a:extLst>
              <a:ext uri="{FF2B5EF4-FFF2-40B4-BE49-F238E27FC236}">
                <a16:creationId xmlns:a16="http://schemas.microsoft.com/office/drawing/2014/main" id="{5944735A-CF55-F258-CC79-0200575AB1ED}"/>
              </a:ext>
            </a:extLst>
          </p:cNvPr>
          <p:cNvSpPr>
            <a:spLocks noGrp="1"/>
          </p:cNvSpPr>
          <p:nvPr>
            <p:ph type="pic" sz="quarter" idx="22" hasCustomPrompt="1"/>
          </p:nvPr>
        </p:nvSpPr>
        <p:spPr>
          <a:xfrm>
            <a:off x="110650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1" name="Picture Placeholder 7">
            <a:extLst>
              <a:ext uri="{FF2B5EF4-FFF2-40B4-BE49-F238E27FC236}">
                <a16:creationId xmlns:a16="http://schemas.microsoft.com/office/drawing/2014/main" id="{47F02922-5E61-3663-66AD-49027A706F40}"/>
              </a:ext>
            </a:extLst>
          </p:cNvPr>
          <p:cNvSpPr>
            <a:spLocks noGrp="1"/>
          </p:cNvSpPr>
          <p:nvPr>
            <p:ph type="pic" sz="quarter" idx="23" hasCustomPrompt="1"/>
          </p:nvPr>
        </p:nvSpPr>
        <p:spPr>
          <a:xfrm>
            <a:off x="291271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2" name="Picture Placeholder 7">
            <a:extLst>
              <a:ext uri="{FF2B5EF4-FFF2-40B4-BE49-F238E27FC236}">
                <a16:creationId xmlns:a16="http://schemas.microsoft.com/office/drawing/2014/main" id="{ECD0058F-56ED-B7EB-1160-3790016AFF36}"/>
              </a:ext>
            </a:extLst>
          </p:cNvPr>
          <p:cNvSpPr>
            <a:spLocks noGrp="1"/>
          </p:cNvSpPr>
          <p:nvPr>
            <p:ph type="pic" sz="quarter" idx="24" hasCustomPrompt="1"/>
          </p:nvPr>
        </p:nvSpPr>
        <p:spPr>
          <a:xfrm>
            <a:off x="471891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3" name="Picture Placeholder 7">
            <a:extLst>
              <a:ext uri="{FF2B5EF4-FFF2-40B4-BE49-F238E27FC236}">
                <a16:creationId xmlns:a16="http://schemas.microsoft.com/office/drawing/2014/main" id="{00C1D70F-1C14-3A08-B958-CD7CEFD053B7}"/>
              </a:ext>
            </a:extLst>
          </p:cNvPr>
          <p:cNvSpPr>
            <a:spLocks noGrp="1"/>
          </p:cNvSpPr>
          <p:nvPr>
            <p:ph type="pic" sz="quarter" idx="25" hasCustomPrompt="1"/>
          </p:nvPr>
        </p:nvSpPr>
        <p:spPr>
          <a:xfrm>
            <a:off x="652512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4" name="Picture Placeholder 7">
            <a:extLst>
              <a:ext uri="{FF2B5EF4-FFF2-40B4-BE49-F238E27FC236}">
                <a16:creationId xmlns:a16="http://schemas.microsoft.com/office/drawing/2014/main" id="{AB3CEFA2-5732-37C3-C273-CF1DF6D5F496}"/>
              </a:ext>
            </a:extLst>
          </p:cNvPr>
          <p:cNvSpPr>
            <a:spLocks noGrp="1"/>
          </p:cNvSpPr>
          <p:nvPr>
            <p:ph type="pic" sz="quarter" idx="26" hasCustomPrompt="1"/>
          </p:nvPr>
        </p:nvSpPr>
        <p:spPr>
          <a:xfrm>
            <a:off x="833132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5" name="Picture Placeholder 7">
            <a:extLst>
              <a:ext uri="{FF2B5EF4-FFF2-40B4-BE49-F238E27FC236}">
                <a16:creationId xmlns:a16="http://schemas.microsoft.com/office/drawing/2014/main" id="{149444B4-177A-A5A5-E8FF-FE6C2F0A8DD9}"/>
              </a:ext>
            </a:extLst>
          </p:cNvPr>
          <p:cNvSpPr>
            <a:spLocks noGrp="1"/>
          </p:cNvSpPr>
          <p:nvPr>
            <p:ph type="pic" sz="quarter" idx="27" hasCustomPrompt="1"/>
          </p:nvPr>
        </p:nvSpPr>
        <p:spPr>
          <a:xfrm>
            <a:off x="10137536"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7" name="Text Placeholder 26">
            <a:extLst>
              <a:ext uri="{FF2B5EF4-FFF2-40B4-BE49-F238E27FC236}">
                <a16:creationId xmlns:a16="http://schemas.microsoft.com/office/drawing/2014/main" id="{C1CD333A-8D45-E50A-FF47-55118DB9C41B}"/>
              </a:ext>
            </a:extLst>
          </p:cNvPr>
          <p:cNvSpPr>
            <a:spLocks noGrp="1"/>
          </p:cNvSpPr>
          <p:nvPr>
            <p:ph type="body" sz="quarter" idx="28" hasCustomPrompt="1"/>
          </p:nvPr>
        </p:nvSpPr>
        <p:spPr>
          <a:xfrm>
            <a:off x="77308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8" name="Text Placeholder 26">
            <a:extLst>
              <a:ext uri="{FF2B5EF4-FFF2-40B4-BE49-F238E27FC236}">
                <a16:creationId xmlns:a16="http://schemas.microsoft.com/office/drawing/2014/main" id="{6D36B28D-3259-5FFB-8AF0-F784D3AD1D57}"/>
              </a:ext>
            </a:extLst>
          </p:cNvPr>
          <p:cNvSpPr>
            <a:spLocks noGrp="1"/>
          </p:cNvSpPr>
          <p:nvPr>
            <p:ph type="body" sz="quarter" idx="29" hasCustomPrompt="1"/>
          </p:nvPr>
        </p:nvSpPr>
        <p:spPr>
          <a:xfrm>
            <a:off x="257928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9" name="Text Placeholder 26">
            <a:extLst>
              <a:ext uri="{FF2B5EF4-FFF2-40B4-BE49-F238E27FC236}">
                <a16:creationId xmlns:a16="http://schemas.microsoft.com/office/drawing/2014/main" id="{73E540F8-C440-BF5D-E3C5-841DE7902EF3}"/>
              </a:ext>
            </a:extLst>
          </p:cNvPr>
          <p:cNvSpPr>
            <a:spLocks noGrp="1"/>
          </p:cNvSpPr>
          <p:nvPr>
            <p:ph type="body" sz="quarter" idx="30" hasCustomPrompt="1"/>
          </p:nvPr>
        </p:nvSpPr>
        <p:spPr>
          <a:xfrm>
            <a:off x="438549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0" name="Text Placeholder 26">
            <a:extLst>
              <a:ext uri="{FF2B5EF4-FFF2-40B4-BE49-F238E27FC236}">
                <a16:creationId xmlns:a16="http://schemas.microsoft.com/office/drawing/2014/main" id="{84D466AB-39AB-3F3A-4A8A-4E8B4D6445BC}"/>
              </a:ext>
            </a:extLst>
          </p:cNvPr>
          <p:cNvSpPr>
            <a:spLocks noGrp="1"/>
          </p:cNvSpPr>
          <p:nvPr>
            <p:ph type="body" sz="quarter" idx="31" hasCustomPrompt="1"/>
          </p:nvPr>
        </p:nvSpPr>
        <p:spPr>
          <a:xfrm>
            <a:off x="619169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1" name="Text Placeholder 26">
            <a:extLst>
              <a:ext uri="{FF2B5EF4-FFF2-40B4-BE49-F238E27FC236}">
                <a16:creationId xmlns:a16="http://schemas.microsoft.com/office/drawing/2014/main" id="{659AD799-3B90-DD62-8F64-7653A8479107}"/>
              </a:ext>
            </a:extLst>
          </p:cNvPr>
          <p:cNvSpPr>
            <a:spLocks noGrp="1"/>
          </p:cNvSpPr>
          <p:nvPr>
            <p:ph type="body" sz="quarter" idx="32" hasCustomPrompt="1"/>
          </p:nvPr>
        </p:nvSpPr>
        <p:spPr>
          <a:xfrm>
            <a:off x="799790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2" name="Text Placeholder 26">
            <a:extLst>
              <a:ext uri="{FF2B5EF4-FFF2-40B4-BE49-F238E27FC236}">
                <a16:creationId xmlns:a16="http://schemas.microsoft.com/office/drawing/2014/main" id="{19AFCB0E-36A3-110F-1620-330C23E061F5}"/>
              </a:ext>
            </a:extLst>
          </p:cNvPr>
          <p:cNvSpPr>
            <a:spLocks noGrp="1"/>
          </p:cNvSpPr>
          <p:nvPr>
            <p:ph type="body" sz="quarter" idx="33" hasCustomPrompt="1"/>
          </p:nvPr>
        </p:nvSpPr>
        <p:spPr>
          <a:xfrm>
            <a:off x="9804111"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3" name="Text Placeholder 26">
            <a:extLst>
              <a:ext uri="{FF2B5EF4-FFF2-40B4-BE49-F238E27FC236}">
                <a16:creationId xmlns:a16="http://schemas.microsoft.com/office/drawing/2014/main" id="{E045CAB4-0287-11D2-317B-D3E23B1CCADD}"/>
              </a:ext>
            </a:extLst>
          </p:cNvPr>
          <p:cNvSpPr>
            <a:spLocks noGrp="1"/>
          </p:cNvSpPr>
          <p:nvPr>
            <p:ph type="body" sz="quarter" idx="34" hasCustomPrompt="1"/>
          </p:nvPr>
        </p:nvSpPr>
        <p:spPr>
          <a:xfrm>
            <a:off x="77308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4" name="Text Placeholder 26">
            <a:extLst>
              <a:ext uri="{FF2B5EF4-FFF2-40B4-BE49-F238E27FC236}">
                <a16:creationId xmlns:a16="http://schemas.microsoft.com/office/drawing/2014/main" id="{B7102229-9C50-209B-64FF-931237B87FAB}"/>
              </a:ext>
            </a:extLst>
          </p:cNvPr>
          <p:cNvSpPr>
            <a:spLocks noGrp="1"/>
          </p:cNvSpPr>
          <p:nvPr>
            <p:ph type="body" sz="quarter" idx="35" hasCustomPrompt="1"/>
          </p:nvPr>
        </p:nvSpPr>
        <p:spPr>
          <a:xfrm>
            <a:off x="257928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5" name="Text Placeholder 26">
            <a:extLst>
              <a:ext uri="{FF2B5EF4-FFF2-40B4-BE49-F238E27FC236}">
                <a16:creationId xmlns:a16="http://schemas.microsoft.com/office/drawing/2014/main" id="{84006AA2-92EC-4E61-11BA-3DF518D66AE7}"/>
              </a:ext>
            </a:extLst>
          </p:cNvPr>
          <p:cNvSpPr>
            <a:spLocks noGrp="1"/>
          </p:cNvSpPr>
          <p:nvPr>
            <p:ph type="body" sz="quarter" idx="36" hasCustomPrompt="1"/>
          </p:nvPr>
        </p:nvSpPr>
        <p:spPr>
          <a:xfrm>
            <a:off x="438549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6" name="Text Placeholder 26">
            <a:extLst>
              <a:ext uri="{FF2B5EF4-FFF2-40B4-BE49-F238E27FC236}">
                <a16:creationId xmlns:a16="http://schemas.microsoft.com/office/drawing/2014/main" id="{E6EABA32-E33E-0826-9E7D-33A4BC4E4112}"/>
              </a:ext>
            </a:extLst>
          </p:cNvPr>
          <p:cNvSpPr>
            <a:spLocks noGrp="1"/>
          </p:cNvSpPr>
          <p:nvPr>
            <p:ph type="body" sz="quarter" idx="37" hasCustomPrompt="1"/>
          </p:nvPr>
        </p:nvSpPr>
        <p:spPr>
          <a:xfrm>
            <a:off x="619169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7" name="Text Placeholder 26">
            <a:extLst>
              <a:ext uri="{FF2B5EF4-FFF2-40B4-BE49-F238E27FC236}">
                <a16:creationId xmlns:a16="http://schemas.microsoft.com/office/drawing/2014/main" id="{5B8C3E0E-432D-8044-9D5D-FCEF68DCCAAA}"/>
              </a:ext>
            </a:extLst>
          </p:cNvPr>
          <p:cNvSpPr>
            <a:spLocks noGrp="1"/>
          </p:cNvSpPr>
          <p:nvPr>
            <p:ph type="body" sz="quarter" idx="38" hasCustomPrompt="1"/>
          </p:nvPr>
        </p:nvSpPr>
        <p:spPr>
          <a:xfrm>
            <a:off x="799790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8" name="Text Placeholder 26">
            <a:extLst>
              <a:ext uri="{FF2B5EF4-FFF2-40B4-BE49-F238E27FC236}">
                <a16:creationId xmlns:a16="http://schemas.microsoft.com/office/drawing/2014/main" id="{39E5B554-C012-1974-33E9-3CABFB623EFB}"/>
              </a:ext>
            </a:extLst>
          </p:cNvPr>
          <p:cNvSpPr>
            <a:spLocks noGrp="1"/>
          </p:cNvSpPr>
          <p:nvPr>
            <p:ph type="body" sz="quarter" idx="39" hasCustomPrompt="1"/>
          </p:nvPr>
        </p:nvSpPr>
        <p:spPr>
          <a:xfrm>
            <a:off x="9804111"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9" name="Text Placeholder 26">
            <a:extLst>
              <a:ext uri="{FF2B5EF4-FFF2-40B4-BE49-F238E27FC236}">
                <a16:creationId xmlns:a16="http://schemas.microsoft.com/office/drawing/2014/main" id="{06C04A62-36F1-563A-F495-FE42168248EF}"/>
              </a:ext>
            </a:extLst>
          </p:cNvPr>
          <p:cNvSpPr>
            <a:spLocks noGrp="1"/>
          </p:cNvSpPr>
          <p:nvPr>
            <p:ph type="body" sz="quarter" idx="40" hasCustomPrompt="1"/>
          </p:nvPr>
        </p:nvSpPr>
        <p:spPr>
          <a:xfrm>
            <a:off x="77308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0" name="Text Placeholder 26">
            <a:extLst>
              <a:ext uri="{FF2B5EF4-FFF2-40B4-BE49-F238E27FC236}">
                <a16:creationId xmlns:a16="http://schemas.microsoft.com/office/drawing/2014/main" id="{5376842E-8E52-8E6A-00E4-B7A5B882C2FF}"/>
              </a:ext>
            </a:extLst>
          </p:cNvPr>
          <p:cNvSpPr>
            <a:spLocks noGrp="1"/>
          </p:cNvSpPr>
          <p:nvPr>
            <p:ph type="body" sz="quarter" idx="41" hasCustomPrompt="1"/>
          </p:nvPr>
        </p:nvSpPr>
        <p:spPr>
          <a:xfrm>
            <a:off x="257928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1" name="Text Placeholder 26">
            <a:extLst>
              <a:ext uri="{FF2B5EF4-FFF2-40B4-BE49-F238E27FC236}">
                <a16:creationId xmlns:a16="http://schemas.microsoft.com/office/drawing/2014/main" id="{D3D95BDC-A7E0-6023-E049-B4C1ABDF2D49}"/>
              </a:ext>
            </a:extLst>
          </p:cNvPr>
          <p:cNvSpPr>
            <a:spLocks noGrp="1"/>
          </p:cNvSpPr>
          <p:nvPr>
            <p:ph type="body" sz="quarter" idx="42" hasCustomPrompt="1"/>
          </p:nvPr>
        </p:nvSpPr>
        <p:spPr>
          <a:xfrm>
            <a:off x="438549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2" name="Text Placeholder 26">
            <a:extLst>
              <a:ext uri="{FF2B5EF4-FFF2-40B4-BE49-F238E27FC236}">
                <a16:creationId xmlns:a16="http://schemas.microsoft.com/office/drawing/2014/main" id="{8E51CD9D-2C66-CD12-0E44-9994E3AC5DD5}"/>
              </a:ext>
            </a:extLst>
          </p:cNvPr>
          <p:cNvSpPr>
            <a:spLocks noGrp="1"/>
          </p:cNvSpPr>
          <p:nvPr>
            <p:ph type="body" sz="quarter" idx="43" hasCustomPrompt="1"/>
          </p:nvPr>
        </p:nvSpPr>
        <p:spPr>
          <a:xfrm>
            <a:off x="619169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3" name="Text Placeholder 26">
            <a:extLst>
              <a:ext uri="{FF2B5EF4-FFF2-40B4-BE49-F238E27FC236}">
                <a16:creationId xmlns:a16="http://schemas.microsoft.com/office/drawing/2014/main" id="{C240F603-49FB-2D12-9A60-CC202D340114}"/>
              </a:ext>
            </a:extLst>
          </p:cNvPr>
          <p:cNvSpPr>
            <a:spLocks noGrp="1"/>
          </p:cNvSpPr>
          <p:nvPr>
            <p:ph type="body" sz="quarter" idx="44" hasCustomPrompt="1"/>
          </p:nvPr>
        </p:nvSpPr>
        <p:spPr>
          <a:xfrm>
            <a:off x="799790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4" name="Text Placeholder 26">
            <a:extLst>
              <a:ext uri="{FF2B5EF4-FFF2-40B4-BE49-F238E27FC236}">
                <a16:creationId xmlns:a16="http://schemas.microsoft.com/office/drawing/2014/main" id="{E828A347-0162-0E36-1363-72C5A80FE909}"/>
              </a:ext>
            </a:extLst>
          </p:cNvPr>
          <p:cNvSpPr>
            <a:spLocks noGrp="1"/>
          </p:cNvSpPr>
          <p:nvPr>
            <p:ph type="body" sz="quarter" idx="45" hasCustomPrompt="1"/>
          </p:nvPr>
        </p:nvSpPr>
        <p:spPr>
          <a:xfrm>
            <a:off x="9804111"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Tree>
    <p:extLst>
      <p:ext uri="{BB962C8B-B14F-4D97-AF65-F5344CB8AC3E}">
        <p14:creationId xmlns:p14="http://schemas.microsoft.com/office/powerpoint/2010/main" val="2588212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4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slide (1 chart)">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05CAFC59-6AFB-BEB7-7963-6C877BECC0E2}"/>
              </a:ext>
            </a:extLst>
          </p:cNvPr>
          <p:cNvSpPr/>
          <p:nvPr userDrawn="1"/>
        </p:nvSpPr>
        <p:spPr>
          <a:xfrm flipH="1">
            <a:off x="6095999" y="1"/>
            <a:ext cx="609599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4619004"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848050"/>
            <a:ext cx="4619004" cy="4249429"/>
          </a:xfrm>
        </p:spPr>
        <p:txBody>
          <a:bodyPr rIns="108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12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8CD7EE69-6D48-D5EE-A5BD-189C30F4FE7F}"/>
              </a:ext>
            </a:extLst>
          </p:cNvPr>
          <p:cNvSpPr>
            <a:spLocks noGrp="1"/>
          </p:cNvSpPr>
          <p:nvPr>
            <p:ph sz="quarter" idx="12" hasCustomPrompt="1"/>
          </p:nvPr>
        </p:nvSpPr>
        <p:spPr>
          <a:xfrm>
            <a:off x="5402263" y="585787"/>
            <a:ext cx="6200775" cy="5511691"/>
          </a:xfrm>
          <a:solidFill>
            <a:srgbClr val="FFFFFF"/>
          </a:solidFill>
          <a:ln>
            <a:solidFill>
              <a:schemeClr val="bg2"/>
            </a:solidFill>
          </a:ln>
        </p:spPr>
        <p:txBody>
          <a:bodyPr vert="horz" wrap="square"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marL="0" lvl="0" indent="0">
              <a:buNone/>
            </a:pPr>
            <a:r>
              <a:rPr lang="en-US"/>
              <a:t>Click icon to add picture or chart</a:t>
            </a:r>
          </a:p>
        </p:txBody>
      </p:sp>
    </p:spTree>
    <p:extLst>
      <p:ext uri="{BB962C8B-B14F-4D97-AF65-F5344CB8AC3E}">
        <p14:creationId xmlns:p14="http://schemas.microsoft.com/office/powerpoint/2010/main" val="2283706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slide (2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2" y="1562025"/>
            <a:ext cx="5251283" cy="1458778"/>
          </a:xfrm>
        </p:spPr>
        <p:txBody>
          <a:bodyPr bIns="72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6334544" y="1562025"/>
            <a:ext cx="5251283" cy="1458778"/>
          </a:xfrm>
        </p:spPr>
        <p:txBody>
          <a:bodyPr bIns="72000">
            <a:normAutofit/>
          </a:bodyPr>
          <a:lstStyle>
            <a:lvl1pPr marL="0" indent="0">
              <a:buNone/>
              <a:defRPr kumimoji="0" lang="en-US" sz="20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A344355B-8DB8-97F6-5BFD-9F3CA42756D3}"/>
              </a:ext>
            </a:extLst>
          </p:cNvPr>
          <p:cNvSpPr>
            <a:spLocks noGrp="1"/>
          </p:cNvSpPr>
          <p:nvPr>
            <p:ph sz="quarter" idx="14" hasCustomPrompt="1"/>
          </p:nvPr>
        </p:nvSpPr>
        <p:spPr>
          <a:xfrm>
            <a:off x="588963"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5" name="Content Placeholder 3">
            <a:extLst>
              <a:ext uri="{FF2B5EF4-FFF2-40B4-BE49-F238E27FC236}">
                <a16:creationId xmlns:a16="http://schemas.microsoft.com/office/drawing/2014/main" id="{90242D67-12B5-602D-3047-375B7DB88AD3}"/>
              </a:ext>
            </a:extLst>
          </p:cNvPr>
          <p:cNvSpPr>
            <a:spLocks noGrp="1"/>
          </p:cNvSpPr>
          <p:nvPr>
            <p:ph sz="quarter" idx="15" hasCustomPrompt="1"/>
          </p:nvPr>
        </p:nvSpPr>
        <p:spPr>
          <a:xfrm>
            <a:off x="6334544"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4279829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 slide (3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562025"/>
            <a:ext cx="3332400" cy="1458778"/>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 name="Content Placeholder 3">
            <a:extLst>
              <a:ext uri="{FF2B5EF4-FFF2-40B4-BE49-F238E27FC236}">
                <a16:creationId xmlns:a16="http://schemas.microsoft.com/office/drawing/2014/main" id="{47D5F3DE-1C9A-746E-B8D0-D02B443BA1FB}"/>
              </a:ext>
            </a:extLst>
          </p:cNvPr>
          <p:cNvSpPr>
            <a:spLocks noGrp="1"/>
          </p:cNvSpPr>
          <p:nvPr>
            <p:ph sz="quarter" idx="16" hasCustomPrompt="1"/>
          </p:nvPr>
        </p:nvSpPr>
        <p:spPr>
          <a:xfrm>
            <a:off x="588264"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4" name="Content Placeholder 3">
            <a:extLst>
              <a:ext uri="{FF2B5EF4-FFF2-40B4-BE49-F238E27FC236}">
                <a16:creationId xmlns:a16="http://schemas.microsoft.com/office/drawing/2014/main" id="{1989AF5B-5D22-E8AD-F049-1F8D28CDFC0A}"/>
              </a:ext>
            </a:extLst>
          </p:cNvPr>
          <p:cNvSpPr>
            <a:spLocks noGrp="1"/>
          </p:cNvSpPr>
          <p:nvPr>
            <p:ph sz="quarter" idx="17" hasCustomPrompt="1"/>
          </p:nvPr>
        </p:nvSpPr>
        <p:spPr>
          <a:xfrm>
            <a:off x="442527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20FE5D22-019B-6CFC-3E99-70BC9E49943A}"/>
              </a:ext>
            </a:extLst>
          </p:cNvPr>
          <p:cNvSpPr>
            <a:spLocks noGrp="1"/>
          </p:cNvSpPr>
          <p:nvPr>
            <p:ph sz="quarter" idx="18" hasCustomPrompt="1"/>
          </p:nvPr>
        </p:nvSpPr>
        <p:spPr>
          <a:xfrm>
            <a:off x="826575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29336625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spTree>
    <p:extLst>
      <p:ext uri="{BB962C8B-B14F-4D97-AF65-F5344CB8AC3E}">
        <p14:creationId xmlns:p14="http://schemas.microsoft.com/office/powerpoint/2010/main" val="224167262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 slide (6 chart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83DBF46D-9252-5BC8-4086-34C8A2E2C890}"/>
              </a:ext>
            </a:extLst>
          </p:cNvPr>
          <p:cNvSpPr>
            <a:spLocks noGrp="1"/>
          </p:cNvSpPr>
          <p:nvPr>
            <p:ph sz="quarter" idx="22" hasCustomPrompt="1"/>
          </p:nvPr>
        </p:nvSpPr>
        <p:spPr>
          <a:xfrm>
            <a:off x="588264"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424572"/>
            <a:ext cx="3332400" cy="769966"/>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3796495"/>
            <a:ext cx="12192000" cy="3061505"/>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7">
            <a:extLst>
              <a:ext uri="{FF2B5EF4-FFF2-40B4-BE49-F238E27FC236}">
                <a16:creationId xmlns:a16="http://schemas.microsoft.com/office/drawing/2014/main" id="{B0014565-8C94-7611-280C-D185D283E51D}"/>
              </a:ext>
            </a:extLst>
          </p:cNvPr>
          <p:cNvSpPr>
            <a:spLocks noGrp="1"/>
          </p:cNvSpPr>
          <p:nvPr>
            <p:ph type="body" sz="quarter" idx="16" hasCustomPrompt="1"/>
          </p:nvPr>
        </p:nvSpPr>
        <p:spPr>
          <a:xfrm>
            <a:off x="588264"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7" name="Text Placeholder 7">
            <a:extLst>
              <a:ext uri="{FF2B5EF4-FFF2-40B4-BE49-F238E27FC236}">
                <a16:creationId xmlns:a16="http://schemas.microsoft.com/office/drawing/2014/main" id="{7AAF7210-6E3F-4AAE-25E2-660A36C0E544}"/>
              </a:ext>
            </a:extLst>
          </p:cNvPr>
          <p:cNvSpPr>
            <a:spLocks noGrp="1"/>
          </p:cNvSpPr>
          <p:nvPr>
            <p:ph type="body" sz="quarter" idx="18" hasCustomPrompt="1"/>
          </p:nvPr>
        </p:nvSpPr>
        <p:spPr>
          <a:xfrm>
            <a:off x="442526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9" name="Text Placeholder 7">
            <a:extLst>
              <a:ext uri="{FF2B5EF4-FFF2-40B4-BE49-F238E27FC236}">
                <a16:creationId xmlns:a16="http://schemas.microsoft.com/office/drawing/2014/main" id="{E31C2539-00F6-DFD6-8E40-19222C3FCA81}"/>
              </a:ext>
            </a:extLst>
          </p:cNvPr>
          <p:cNvSpPr>
            <a:spLocks noGrp="1"/>
          </p:cNvSpPr>
          <p:nvPr>
            <p:ph type="body" sz="quarter" idx="20" hasCustomPrompt="1"/>
          </p:nvPr>
        </p:nvSpPr>
        <p:spPr>
          <a:xfrm>
            <a:off x="826574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Content Placeholder 3">
            <a:extLst>
              <a:ext uri="{FF2B5EF4-FFF2-40B4-BE49-F238E27FC236}">
                <a16:creationId xmlns:a16="http://schemas.microsoft.com/office/drawing/2014/main" id="{8345B801-9942-C672-F8E7-90A0AFBFEB83}"/>
              </a:ext>
            </a:extLst>
          </p:cNvPr>
          <p:cNvSpPr>
            <a:spLocks noGrp="1"/>
          </p:cNvSpPr>
          <p:nvPr>
            <p:ph sz="quarter" idx="23" hasCustomPrompt="1"/>
          </p:nvPr>
        </p:nvSpPr>
        <p:spPr>
          <a:xfrm>
            <a:off x="442527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372E69CA-868D-AE19-EA0D-AF04BE95D3A9}"/>
              </a:ext>
            </a:extLst>
          </p:cNvPr>
          <p:cNvSpPr>
            <a:spLocks noGrp="1"/>
          </p:cNvSpPr>
          <p:nvPr>
            <p:ph sz="quarter" idx="24" hasCustomPrompt="1"/>
          </p:nvPr>
        </p:nvSpPr>
        <p:spPr>
          <a:xfrm>
            <a:off x="826575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9" name="Content Placeholder 3">
            <a:extLst>
              <a:ext uri="{FF2B5EF4-FFF2-40B4-BE49-F238E27FC236}">
                <a16:creationId xmlns:a16="http://schemas.microsoft.com/office/drawing/2014/main" id="{815A59C6-368D-CD52-A5D4-923618ECC7E8}"/>
              </a:ext>
            </a:extLst>
          </p:cNvPr>
          <p:cNvSpPr>
            <a:spLocks noGrp="1"/>
          </p:cNvSpPr>
          <p:nvPr>
            <p:ph sz="quarter" idx="25" hasCustomPrompt="1"/>
          </p:nvPr>
        </p:nvSpPr>
        <p:spPr>
          <a:xfrm>
            <a:off x="588264"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2" name="Content Placeholder 3">
            <a:extLst>
              <a:ext uri="{FF2B5EF4-FFF2-40B4-BE49-F238E27FC236}">
                <a16:creationId xmlns:a16="http://schemas.microsoft.com/office/drawing/2014/main" id="{C791E0DB-2AB8-4A90-CDC8-D49BD0B996BB}"/>
              </a:ext>
            </a:extLst>
          </p:cNvPr>
          <p:cNvSpPr>
            <a:spLocks noGrp="1"/>
          </p:cNvSpPr>
          <p:nvPr>
            <p:ph sz="quarter" idx="26" hasCustomPrompt="1"/>
          </p:nvPr>
        </p:nvSpPr>
        <p:spPr>
          <a:xfrm>
            <a:off x="442526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3" name="Content Placeholder 3">
            <a:extLst>
              <a:ext uri="{FF2B5EF4-FFF2-40B4-BE49-F238E27FC236}">
                <a16:creationId xmlns:a16="http://schemas.microsoft.com/office/drawing/2014/main" id="{406EFEF5-0963-CE38-2E75-875B7EEFC278}"/>
              </a:ext>
            </a:extLst>
          </p:cNvPr>
          <p:cNvSpPr>
            <a:spLocks noGrp="1"/>
          </p:cNvSpPr>
          <p:nvPr>
            <p:ph sz="quarter" idx="27" hasCustomPrompt="1"/>
          </p:nvPr>
        </p:nvSpPr>
        <p:spPr>
          <a:xfrm>
            <a:off x="826574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1573553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 name="Picture 3" descr="A white and black background&#10;&#10;Description automatically generated">
            <a:extLst>
              <a:ext uri="{FF2B5EF4-FFF2-40B4-BE49-F238E27FC236}">
                <a16:creationId xmlns:a16="http://schemas.microsoft.com/office/drawing/2014/main" id="{31AC9B0C-1D8E-6EE5-46DE-2BC5D3E89697}"/>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a:stretch/>
        </p:blipFill>
        <p:spPr>
          <a:xfrm rot="10800000">
            <a:off x="5390504" y="-3"/>
            <a:ext cx="6801496" cy="3783345"/>
          </a:xfrm>
          <a:prstGeom prst="rect">
            <a:avLst/>
          </a:prstGeom>
        </p:spPr>
      </p:pic>
      <p:sp>
        <p:nvSpPr>
          <p:cNvPr id="6" name="object 3">
            <a:extLst>
              <a:ext uri="{FF2B5EF4-FFF2-40B4-BE49-F238E27FC236}">
                <a16:creationId xmlns:a16="http://schemas.microsoft.com/office/drawing/2014/main" id="{BE7C960B-9262-D629-3261-014C2A2211F5}"/>
              </a:ext>
            </a:extLst>
          </p:cNvPr>
          <p:cNvSpPr/>
          <p:nvPr userDrawn="1"/>
        </p:nvSpPr>
        <p:spPr>
          <a:xfrm flipH="1">
            <a:off x="0" y="3772542"/>
            <a:ext cx="12192000" cy="3085454"/>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31843" y="457200"/>
            <a:ext cx="1027494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a:off x="0" y="3772542"/>
            <a:ext cx="12192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403364"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403364" y="3975274"/>
            <a:ext cx="1882775" cy="1554272"/>
          </a:xfrm>
        </p:spPr>
        <p:txBody>
          <a:bodyPr anchor="t"/>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218465"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218465"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6033566"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033566"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848667"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848667"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663770"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663770"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8" name="Graphic 6">
            <a:extLst>
              <a:ext uri="{FF2B5EF4-FFF2-40B4-BE49-F238E27FC236}">
                <a16:creationId xmlns:a16="http://schemas.microsoft.com/office/drawing/2014/main" id="{CCF80AE6-5C40-2CD2-707F-1B96DA963213}"/>
              </a:ext>
            </a:extLst>
          </p:cNvPr>
          <p:cNvSpPr/>
          <p:nvPr/>
        </p:nvSpPr>
        <p:spPr>
          <a:xfrm>
            <a:off x="588263" y="469288"/>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2020715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BB4F7792-D92C-C2BB-D639-4743731891C2}"/>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3"/>
          <a:stretch/>
        </p:blipFill>
        <p:spPr>
          <a:xfrm rot="10800000">
            <a:off x="472057" y="0"/>
            <a:ext cx="6111366" cy="6858000"/>
          </a:xfrm>
          <a:prstGeom prst="rect">
            <a:avLst/>
          </a:prstGeom>
        </p:spPr>
      </p:pic>
      <p:sp>
        <p:nvSpPr>
          <p:cNvPr id="4" name="object 3">
            <a:extLst>
              <a:ext uri="{FF2B5EF4-FFF2-40B4-BE49-F238E27FC236}">
                <a16:creationId xmlns:a16="http://schemas.microsoft.com/office/drawing/2014/main" id="{AD9B9578-2C6A-67F8-31FF-1F9ABCA3BACA}"/>
              </a:ext>
            </a:extLst>
          </p:cNvPr>
          <p:cNvSpPr/>
          <p:nvPr userDrawn="1"/>
        </p:nvSpPr>
        <p:spPr>
          <a:xfrm flipH="1">
            <a:off x="6059125" y="-4"/>
            <a:ext cx="6132873"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61661" y="2875002"/>
            <a:ext cx="3070446"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rot="5400000">
            <a:off x="2635527" y="3423600"/>
            <a:ext cx="6858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4754374" y="532000"/>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6219859" y="532000"/>
            <a:ext cx="5228518" cy="784830"/>
          </a:xfrm>
        </p:spPr>
        <p:txBody>
          <a:bodyPr wrap="square" anchor="t">
            <a:sp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4754374" y="1546979"/>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6219859" y="1546979"/>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754374" y="2561958"/>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6219859" y="2561958"/>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4740333" y="3576937"/>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219859" y="3576937"/>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4740333" y="4591916"/>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6219859" y="4591916"/>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4740333" y="5606894"/>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6219859" y="5606894"/>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Graphic 6">
            <a:extLst>
              <a:ext uri="{FF2B5EF4-FFF2-40B4-BE49-F238E27FC236}">
                <a16:creationId xmlns:a16="http://schemas.microsoft.com/office/drawing/2014/main" id="{A0115A61-F9F3-080B-9622-DFDC6CF8D6BC}"/>
              </a:ext>
            </a:extLst>
          </p:cNvPr>
          <p:cNvSpPr/>
          <p:nvPr userDrawn="1"/>
        </p:nvSpPr>
        <p:spPr>
          <a:xfrm>
            <a:off x="588263" y="2894511"/>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2704605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evron">
    <p:bg>
      <p:bgPr>
        <a:solidFill>
          <a:schemeClr val="accent2"/>
        </a:solidFill>
        <a:effectLst/>
      </p:bgPr>
    </p:bg>
    <p:spTree>
      <p:nvGrpSpPr>
        <p:cNvPr id="1" name=""/>
        <p:cNvGrpSpPr/>
        <p:nvPr/>
      </p:nvGrpSpPr>
      <p:grpSpPr>
        <a:xfrm>
          <a:off x="0" y="0"/>
          <a:ext cx="0" cy="0"/>
          <a:chOff x="0" y="0"/>
          <a:chExt cx="0" cy="0"/>
        </a:xfrm>
      </p:grpSpPr>
      <p:pic>
        <p:nvPicPr>
          <p:cNvPr id="3" name="Picture 2" descr="A white and black background&#10;&#10;Description automatically generated">
            <a:extLst>
              <a:ext uri="{FF2B5EF4-FFF2-40B4-BE49-F238E27FC236}">
                <a16:creationId xmlns:a16="http://schemas.microsoft.com/office/drawing/2014/main" id="{5260BD30-A79C-90B4-0B59-A9DB333603A0}"/>
              </a:ext>
            </a:extLst>
          </p:cNvPr>
          <p:cNvPicPr>
            <a:picLocks noChangeAspect="1"/>
          </p:cNvPicPr>
          <p:nvPr userDrawn="1"/>
        </p:nvPicPr>
        <p:blipFill rotWithShape="1">
          <a:blip r:embed="rId2">
            <a:alphaModFix amt="12000"/>
          </a:blip>
          <a:srcRect l="56241" t="5211"/>
          <a:stretch/>
        </p:blipFill>
        <p:spPr>
          <a:xfrm rot="10800000">
            <a:off x="5825556" y="-21521"/>
            <a:ext cx="6366444" cy="687951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28233"/>
            <a:ext cx="1882775" cy="1554272"/>
          </a:xfrm>
        </p:spPr>
        <p:txBody>
          <a:bodyPr anchor="b"/>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388767"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388767"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189271" y="3574936"/>
            <a:ext cx="2016000" cy="632854"/>
          </a:xfrm>
          <a:prstGeom prst="chevron">
            <a:avLst/>
          </a:prstGeom>
          <a:solidFill>
            <a:srgbClr val="8DC8E8"/>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chemeClr val="bg1"/>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189271"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5989775"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5989775"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790279"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790279"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59078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590783"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10422833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ject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0D21C8-52E6-0D56-6DC5-1E1FD29A8A20}"/>
              </a:ext>
            </a:extLst>
          </p:cNvPr>
          <p:cNvGrpSpPr/>
          <p:nvPr userDrawn="1"/>
        </p:nvGrpSpPr>
        <p:grpSpPr>
          <a:xfrm>
            <a:off x="588262" y="1436684"/>
            <a:ext cx="3548311" cy="2889360"/>
            <a:chOff x="-1843729" y="1433516"/>
            <a:chExt cx="6100125" cy="4967282"/>
          </a:xfrm>
        </p:grpSpPr>
        <p:sp>
          <p:nvSpPr>
            <p:cNvPr id="4" name="Rectangle 3">
              <a:extLst>
                <a:ext uri="{FF2B5EF4-FFF2-40B4-BE49-F238E27FC236}">
                  <a16:creationId xmlns:a16="http://schemas.microsoft.com/office/drawing/2014/main" id="{797BE9C7-3259-C9AF-E4C4-D1CFC214959B}"/>
                </a:ext>
              </a:extLst>
            </p:cNvPr>
            <p:cNvSpPr/>
            <p:nvPr userDrawn="1"/>
          </p:nvSpPr>
          <p:spPr bwMode="auto">
            <a:xfrm rot="16200000">
              <a:off x="-1277304" y="867094"/>
              <a:ext cx="4967278" cy="610012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8BBEA00B-E1B5-88E1-E512-B8FC6059B4B2}"/>
                </a:ext>
              </a:extLst>
            </p:cNvPr>
            <p:cNvPicPr>
              <a:picLocks noChangeAspect="1"/>
            </p:cNvPicPr>
            <p:nvPr userDrawn="1"/>
          </p:nvPicPr>
          <p:blipFill rotWithShape="1">
            <a:blip r:embed="rId2">
              <a:alphaModFix amt="40000"/>
            </a:blip>
            <a:srcRect l="74279" t="44723" r="13020" b="28866"/>
            <a:stretch/>
          </p:blipFill>
          <p:spPr>
            <a:xfrm>
              <a:off x="-1843729"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9E47FF7F-BAC0-5D59-8A37-1A693BD81DE7}"/>
              </a:ext>
            </a:extLst>
          </p:cNvPr>
          <p:cNvCxnSpPr>
            <a:cxnSpLocks/>
          </p:cNvCxnSpPr>
          <p:nvPr userDrawn="1"/>
        </p:nvCxnSpPr>
        <p:spPr>
          <a:xfrm flipH="1">
            <a:off x="588262" y="1930015"/>
            <a:ext cx="35483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755FCB-F975-4B8F-E342-5EB04DD3EF23}"/>
              </a:ext>
            </a:extLst>
          </p:cNvPr>
          <p:cNvCxnSpPr>
            <a:cxnSpLocks/>
          </p:cNvCxnSpPr>
          <p:nvPr userDrawn="1"/>
        </p:nvCxnSpPr>
        <p:spPr>
          <a:xfrm flipV="1">
            <a:off x="7878535" y="1436688"/>
            <a:ext cx="0" cy="2889356"/>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9F808-A670-F920-EB79-2904E1CF9F4D}"/>
              </a:ext>
            </a:extLst>
          </p:cNvPr>
          <p:cNvCxnSpPr>
            <a:cxnSpLocks/>
          </p:cNvCxnSpPr>
          <p:nvPr userDrawn="1"/>
        </p:nvCxnSpPr>
        <p:spPr>
          <a:xfrm flipH="1">
            <a:off x="4136571" y="1930015"/>
            <a:ext cx="7483929" cy="0"/>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36">
            <a:extLst>
              <a:ext uri="{FF2B5EF4-FFF2-40B4-BE49-F238E27FC236}">
                <a16:creationId xmlns:a16="http://schemas.microsoft.com/office/drawing/2014/main" id="{8062753D-DE98-957F-43B0-6F98C18DFD87}"/>
              </a:ext>
            </a:extLst>
          </p:cNvPr>
          <p:cNvSpPr>
            <a:spLocks noGrp="1"/>
          </p:cNvSpPr>
          <p:nvPr>
            <p:ph type="body" sz="quarter" idx="10" hasCustomPrompt="1"/>
          </p:nvPr>
        </p:nvSpPr>
        <p:spPr>
          <a:xfrm>
            <a:off x="1117851" y="1544852"/>
            <a:ext cx="2867558" cy="276999"/>
          </a:xfrm>
        </p:spPr>
        <p:txBody>
          <a:bodyPr vert="horz" wrap="square" lIns="0" tIns="0" rIns="0" bIns="0" rtlCol="0" anchor="ctr">
            <a:normAutofit/>
          </a:bodyPr>
          <a:lstStyle>
            <a:lvl1pPr marL="200025" indent="-188913">
              <a:buNone/>
              <a:tabLst/>
              <a:defRPr kumimoji="0" lang="en-US" sz="14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Problem statement</a:t>
            </a:r>
          </a:p>
        </p:txBody>
      </p:sp>
      <p:sp>
        <p:nvSpPr>
          <p:cNvPr id="15" name="Text Placeholder 36">
            <a:extLst>
              <a:ext uri="{FF2B5EF4-FFF2-40B4-BE49-F238E27FC236}">
                <a16:creationId xmlns:a16="http://schemas.microsoft.com/office/drawing/2014/main" id="{6671044D-3CB7-519F-77CE-67B1E1CB6974}"/>
              </a:ext>
            </a:extLst>
          </p:cNvPr>
          <p:cNvSpPr>
            <a:spLocks noGrp="1"/>
          </p:cNvSpPr>
          <p:nvPr>
            <p:ph type="body" sz="quarter" idx="11" hasCustomPrompt="1"/>
          </p:nvPr>
        </p:nvSpPr>
        <p:spPr>
          <a:xfrm>
            <a:off x="4339794" y="1586402"/>
            <a:ext cx="3387571"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Objectives</a:t>
            </a:r>
          </a:p>
        </p:txBody>
      </p:sp>
      <p:sp>
        <p:nvSpPr>
          <p:cNvPr id="16" name="Text Placeholder 36">
            <a:extLst>
              <a:ext uri="{FF2B5EF4-FFF2-40B4-BE49-F238E27FC236}">
                <a16:creationId xmlns:a16="http://schemas.microsoft.com/office/drawing/2014/main" id="{2FE84B7C-5241-2D69-4481-9ACCE5598362}"/>
              </a:ext>
            </a:extLst>
          </p:cNvPr>
          <p:cNvSpPr>
            <a:spLocks noGrp="1"/>
          </p:cNvSpPr>
          <p:nvPr>
            <p:ph type="body" sz="quarter" idx="12" hasCustomPrompt="1"/>
          </p:nvPr>
        </p:nvSpPr>
        <p:spPr>
          <a:xfrm>
            <a:off x="8081758" y="1586402"/>
            <a:ext cx="3387563"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Key results/Impact</a:t>
            </a:r>
          </a:p>
        </p:txBody>
      </p:sp>
      <p:sp>
        <p:nvSpPr>
          <p:cNvPr id="17" name="Graphic 31">
            <a:extLst>
              <a:ext uri="{FF2B5EF4-FFF2-40B4-BE49-F238E27FC236}">
                <a16:creationId xmlns:a16="http://schemas.microsoft.com/office/drawing/2014/main" id="{2DCC0412-B828-B8F4-20DC-450032406385}"/>
              </a:ext>
            </a:extLst>
          </p:cNvPr>
          <p:cNvSpPr/>
          <p:nvPr userDrawn="1"/>
        </p:nvSpPr>
        <p:spPr>
          <a:xfrm>
            <a:off x="791486" y="1558953"/>
            <a:ext cx="175204" cy="241649"/>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Text Placeholder 11">
            <a:extLst>
              <a:ext uri="{FF2B5EF4-FFF2-40B4-BE49-F238E27FC236}">
                <a16:creationId xmlns:a16="http://schemas.microsoft.com/office/drawing/2014/main" id="{9FE40FEF-7D98-7C2B-10EC-C3C3AE9D4FD2}"/>
              </a:ext>
            </a:extLst>
          </p:cNvPr>
          <p:cNvSpPr>
            <a:spLocks noGrp="1"/>
          </p:cNvSpPr>
          <p:nvPr>
            <p:ph type="body" sz="quarter" idx="13" hasCustomPrompt="1"/>
          </p:nvPr>
        </p:nvSpPr>
        <p:spPr>
          <a:xfrm>
            <a:off x="791486" y="2038181"/>
            <a:ext cx="3193923"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11">
            <a:extLst>
              <a:ext uri="{FF2B5EF4-FFF2-40B4-BE49-F238E27FC236}">
                <a16:creationId xmlns:a16="http://schemas.microsoft.com/office/drawing/2014/main" id="{FD5E9D66-CD70-317F-4A80-4B99951EEA30}"/>
              </a:ext>
            </a:extLst>
          </p:cNvPr>
          <p:cNvSpPr>
            <a:spLocks noGrp="1"/>
          </p:cNvSpPr>
          <p:nvPr>
            <p:ph type="body" sz="quarter" idx="14" hasCustomPrompt="1"/>
          </p:nvPr>
        </p:nvSpPr>
        <p:spPr>
          <a:xfrm>
            <a:off x="4339794" y="2038181"/>
            <a:ext cx="3387569"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0" name="Text Placeholder 11">
            <a:extLst>
              <a:ext uri="{FF2B5EF4-FFF2-40B4-BE49-F238E27FC236}">
                <a16:creationId xmlns:a16="http://schemas.microsoft.com/office/drawing/2014/main" id="{B725688D-988F-6861-04F6-212AF5359BD4}"/>
              </a:ext>
            </a:extLst>
          </p:cNvPr>
          <p:cNvSpPr>
            <a:spLocks noGrp="1"/>
          </p:cNvSpPr>
          <p:nvPr>
            <p:ph type="body" sz="quarter" idx="15" hasCustomPrompt="1"/>
          </p:nvPr>
        </p:nvSpPr>
        <p:spPr>
          <a:xfrm>
            <a:off x="8081758" y="2038181"/>
            <a:ext cx="3387560"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0" name="Text Placeholder 36">
            <a:extLst>
              <a:ext uri="{FF2B5EF4-FFF2-40B4-BE49-F238E27FC236}">
                <a16:creationId xmlns:a16="http://schemas.microsoft.com/office/drawing/2014/main" id="{17541863-110B-470F-186D-91443D0F706E}"/>
              </a:ext>
            </a:extLst>
          </p:cNvPr>
          <p:cNvSpPr>
            <a:spLocks noGrp="1"/>
          </p:cNvSpPr>
          <p:nvPr>
            <p:ph type="body" sz="quarter" idx="16" hasCustomPrompt="1"/>
          </p:nvPr>
        </p:nvSpPr>
        <p:spPr>
          <a:xfrm>
            <a:off x="791487" y="4584796"/>
            <a:ext cx="1006157"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Timeline</a:t>
            </a:r>
          </a:p>
        </p:txBody>
      </p:sp>
      <p:sp>
        <p:nvSpPr>
          <p:cNvPr id="8" name="Text Placeholder 7">
            <a:extLst>
              <a:ext uri="{FF2B5EF4-FFF2-40B4-BE49-F238E27FC236}">
                <a16:creationId xmlns:a16="http://schemas.microsoft.com/office/drawing/2014/main" id="{E66CF915-58F2-7E6D-BFE1-2102BC5CA310}"/>
              </a:ext>
            </a:extLst>
          </p:cNvPr>
          <p:cNvSpPr>
            <a:spLocks noGrp="1"/>
          </p:cNvSpPr>
          <p:nvPr>
            <p:ph type="body" sz="quarter" idx="18" hasCustomPrompt="1"/>
          </p:nvPr>
        </p:nvSpPr>
        <p:spPr>
          <a:xfrm>
            <a:off x="791487" y="5879814"/>
            <a:ext cx="889389" cy="307777"/>
          </a:xfrm>
          <a:prstGeom prst="rect">
            <a:avLst/>
          </a:prstGeom>
          <a:ln>
            <a:no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1" name="Text Placeholder 7">
            <a:extLst>
              <a:ext uri="{FF2B5EF4-FFF2-40B4-BE49-F238E27FC236}">
                <a16:creationId xmlns:a16="http://schemas.microsoft.com/office/drawing/2014/main" id="{158768CB-85D6-A3F6-78C6-FE4A347D96E7}"/>
              </a:ext>
            </a:extLst>
          </p:cNvPr>
          <p:cNvSpPr>
            <a:spLocks noGrp="1"/>
          </p:cNvSpPr>
          <p:nvPr>
            <p:ph type="body" sz="quarter" idx="19" hasCustomPrompt="1"/>
          </p:nvPr>
        </p:nvSpPr>
        <p:spPr>
          <a:xfrm>
            <a:off x="2001128"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3" name="Text Placeholder 7">
            <a:extLst>
              <a:ext uri="{FF2B5EF4-FFF2-40B4-BE49-F238E27FC236}">
                <a16:creationId xmlns:a16="http://schemas.microsoft.com/office/drawing/2014/main" id="{AF5F0928-6CD1-C079-4495-D498D03979E6}"/>
              </a:ext>
            </a:extLst>
          </p:cNvPr>
          <p:cNvSpPr>
            <a:spLocks noGrp="1"/>
          </p:cNvSpPr>
          <p:nvPr>
            <p:ph type="body" sz="quarter" idx="20" hasCustomPrompt="1"/>
          </p:nvPr>
        </p:nvSpPr>
        <p:spPr>
          <a:xfrm>
            <a:off x="3210769"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4" name="Text Placeholder 7">
            <a:extLst>
              <a:ext uri="{FF2B5EF4-FFF2-40B4-BE49-F238E27FC236}">
                <a16:creationId xmlns:a16="http://schemas.microsoft.com/office/drawing/2014/main" id="{9663B041-2B00-9E51-D138-CB4CA8059450}"/>
              </a:ext>
            </a:extLst>
          </p:cNvPr>
          <p:cNvSpPr>
            <a:spLocks noGrp="1"/>
          </p:cNvSpPr>
          <p:nvPr>
            <p:ph type="body" sz="quarter" idx="21" hasCustomPrompt="1"/>
          </p:nvPr>
        </p:nvSpPr>
        <p:spPr>
          <a:xfrm>
            <a:off x="4420410"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5" name="Text Placeholder 7">
            <a:extLst>
              <a:ext uri="{FF2B5EF4-FFF2-40B4-BE49-F238E27FC236}">
                <a16:creationId xmlns:a16="http://schemas.microsoft.com/office/drawing/2014/main" id="{626CE8E3-D75F-9925-CF3E-B8122E6A5C9D}"/>
              </a:ext>
            </a:extLst>
          </p:cNvPr>
          <p:cNvSpPr>
            <a:spLocks noGrp="1"/>
          </p:cNvSpPr>
          <p:nvPr>
            <p:ph type="body" sz="quarter" idx="22" hasCustomPrompt="1"/>
          </p:nvPr>
        </p:nvSpPr>
        <p:spPr>
          <a:xfrm>
            <a:off x="5630051"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1" name="Text Placeholder 7">
            <a:extLst>
              <a:ext uri="{FF2B5EF4-FFF2-40B4-BE49-F238E27FC236}">
                <a16:creationId xmlns:a16="http://schemas.microsoft.com/office/drawing/2014/main" id="{B084C782-C17A-7F17-EA69-70B7EC472B31}"/>
              </a:ext>
            </a:extLst>
          </p:cNvPr>
          <p:cNvSpPr>
            <a:spLocks noGrp="1"/>
          </p:cNvSpPr>
          <p:nvPr>
            <p:ph type="body" sz="quarter" idx="23" hasCustomPrompt="1"/>
          </p:nvPr>
        </p:nvSpPr>
        <p:spPr>
          <a:xfrm>
            <a:off x="6839692"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3" name="Text Placeholder 7">
            <a:extLst>
              <a:ext uri="{FF2B5EF4-FFF2-40B4-BE49-F238E27FC236}">
                <a16:creationId xmlns:a16="http://schemas.microsoft.com/office/drawing/2014/main" id="{157E87D7-86A3-F352-CE09-60255542324E}"/>
              </a:ext>
            </a:extLst>
          </p:cNvPr>
          <p:cNvSpPr>
            <a:spLocks noGrp="1"/>
          </p:cNvSpPr>
          <p:nvPr>
            <p:ph type="body" sz="quarter" idx="24" hasCustomPrompt="1"/>
          </p:nvPr>
        </p:nvSpPr>
        <p:spPr>
          <a:xfrm>
            <a:off x="8049333"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4" name="Text Placeholder 7">
            <a:extLst>
              <a:ext uri="{FF2B5EF4-FFF2-40B4-BE49-F238E27FC236}">
                <a16:creationId xmlns:a16="http://schemas.microsoft.com/office/drawing/2014/main" id="{2B6040C0-77A2-8D0C-666A-770A9FD5CAED}"/>
              </a:ext>
            </a:extLst>
          </p:cNvPr>
          <p:cNvSpPr>
            <a:spLocks noGrp="1"/>
          </p:cNvSpPr>
          <p:nvPr>
            <p:ph type="body" sz="quarter" idx="25" hasCustomPrompt="1"/>
          </p:nvPr>
        </p:nvSpPr>
        <p:spPr>
          <a:xfrm>
            <a:off x="9258974"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5" name="Text Placeholder 7">
            <a:extLst>
              <a:ext uri="{FF2B5EF4-FFF2-40B4-BE49-F238E27FC236}">
                <a16:creationId xmlns:a16="http://schemas.microsoft.com/office/drawing/2014/main" id="{99CB1FB6-7B8C-5FE8-B400-46F72426A587}"/>
              </a:ext>
            </a:extLst>
          </p:cNvPr>
          <p:cNvSpPr>
            <a:spLocks noGrp="1"/>
          </p:cNvSpPr>
          <p:nvPr>
            <p:ph type="body" sz="quarter" idx="26" hasCustomPrompt="1"/>
          </p:nvPr>
        </p:nvSpPr>
        <p:spPr>
          <a:xfrm>
            <a:off x="10468615"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8" name="Text Placeholder 47">
            <a:extLst>
              <a:ext uri="{FF2B5EF4-FFF2-40B4-BE49-F238E27FC236}">
                <a16:creationId xmlns:a16="http://schemas.microsoft.com/office/drawing/2014/main" id="{5C5370E0-4B6A-D3AA-1A9A-29B4AAFFBDC1}"/>
              </a:ext>
            </a:extLst>
          </p:cNvPr>
          <p:cNvSpPr>
            <a:spLocks noGrp="1"/>
          </p:cNvSpPr>
          <p:nvPr>
            <p:ph type="body" sz="quarter" idx="27" hasCustomPrompt="1"/>
          </p:nvPr>
        </p:nvSpPr>
        <p:spPr>
          <a:xfrm>
            <a:off x="79216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9" name="Text Placeholder 47">
            <a:extLst>
              <a:ext uri="{FF2B5EF4-FFF2-40B4-BE49-F238E27FC236}">
                <a16:creationId xmlns:a16="http://schemas.microsoft.com/office/drawing/2014/main" id="{55883EDF-FFFB-8C0F-F72A-742DE5C6786A}"/>
              </a:ext>
            </a:extLst>
          </p:cNvPr>
          <p:cNvSpPr>
            <a:spLocks noGrp="1"/>
          </p:cNvSpPr>
          <p:nvPr>
            <p:ph type="body" sz="quarter" idx="28" hasCustomPrompt="1"/>
          </p:nvPr>
        </p:nvSpPr>
        <p:spPr>
          <a:xfrm>
            <a:off x="2001128"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0" name="Text Placeholder 47">
            <a:extLst>
              <a:ext uri="{FF2B5EF4-FFF2-40B4-BE49-F238E27FC236}">
                <a16:creationId xmlns:a16="http://schemas.microsoft.com/office/drawing/2014/main" id="{EC5BED45-4E26-F11B-6A61-951E0BC8F193}"/>
              </a:ext>
            </a:extLst>
          </p:cNvPr>
          <p:cNvSpPr>
            <a:spLocks noGrp="1"/>
          </p:cNvSpPr>
          <p:nvPr>
            <p:ph type="body" sz="quarter" idx="29" hasCustomPrompt="1"/>
          </p:nvPr>
        </p:nvSpPr>
        <p:spPr>
          <a:xfrm>
            <a:off x="3210769"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1" name="Text Placeholder 47">
            <a:extLst>
              <a:ext uri="{FF2B5EF4-FFF2-40B4-BE49-F238E27FC236}">
                <a16:creationId xmlns:a16="http://schemas.microsoft.com/office/drawing/2014/main" id="{8DAFFF56-40C0-D57E-55BD-0ADE1305FAA0}"/>
              </a:ext>
            </a:extLst>
          </p:cNvPr>
          <p:cNvSpPr>
            <a:spLocks noGrp="1"/>
          </p:cNvSpPr>
          <p:nvPr>
            <p:ph type="body" sz="quarter" idx="30" hasCustomPrompt="1"/>
          </p:nvPr>
        </p:nvSpPr>
        <p:spPr>
          <a:xfrm>
            <a:off x="4420410"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2" name="Text Placeholder 47">
            <a:extLst>
              <a:ext uri="{FF2B5EF4-FFF2-40B4-BE49-F238E27FC236}">
                <a16:creationId xmlns:a16="http://schemas.microsoft.com/office/drawing/2014/main" id="{F346C3CC-BCD7-D171-1845-DAB2591FF8E8}"/>
              </a:ext>
            </a:extLst>
          </p:cNvPr>
          <p:cNvSpPr>
            <a:spLocks noGrp="1"/>
          </p:cNvSpPr>
          <p:nvPr>
            <p:ph type="body" sz="quarter" idx="31" hasCustomPrompt="1"/>
          </p:nvPr>
        </p:nvSpPr>
        <p:spPr>
          <a:xfrm>
            <a:off x="5630051"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3" name="Text Placeholder 47">
            <a:extLst>
              <a:ext uri="{FF2B5EF4-FFF2-40B4-BE49-F238E27FC236}">
                <a16:creationId xmlns:a16="http://schemas.microsoft.com/office/drawing/2014/main" id="{24EA6C27-6AD4-F420-2FD3-8D36C9BF9FC9}"/>
              </a:ext>
            </a:extLst>
          </p:cNvPr>
          <p:cNvSpPr>
            <a:spLocks noGrp="1"/>
          </p:cNvSpPr>
          <p:nvPr>
            <p:ph type="body" sz="quarter" idx="32" hasCustomPrompt="1"/>
          </p:nvPr>
        </p:nvSpPr>
        <p:spPr>
          <a:xfrm>
            <a:off x="683969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4" name="Text Placeholder 47">
            <a:extLst>
              <a:ext uri="{FF2B5EF4-FFF2-40B4-BE49-F238E27FC236}">
                <a16:creationId xmlns:a16="http://schemas.microsoft.com/office/drawing/2014/main" id="{D65FDA7C-12FF-E12C-E19D-5861428AA6B2}"/>
              </a:ext>
            </a:extLst>
          </p:cNvPr>
          <p:cNvSpPr>
            <a:spLocks noGrp="1"/>
          </p:cNvSpPr>
          <p:nvPr>
            <p:ph type="body" sz="quarter" idx="33" hasCustomPrompt="1"/>
          </p:nvPr>
        </p:nvSpPr>
        <p:spPr>
          <a:xfrm>
            <a:off x="8049333"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5" name="Text Placeholder 47">
            <a:extLst>
              <a:ext uri="{FF2B5EF4-FFF2-40B4-BE49-F238E27FC236}">
                <a16:creationId xmlns:a16="http://schemas.microsoft.com/office/drawing/2014/main" id="{C0B7805F-6D32-5A16-139E-7D6738718719}"/>
              </a:ext>
            </a:extLst>
          </p:cNvPr>
          <p:cNvSpPr>
            <a:spLocks noGrp="1"/>
          </p:cNvSpPr>
          <p:nvPr>
            <p:ph type="body" sz="quarter" idx="34" hasCustomPrompt="1"/>
          </p:nvPr>
        </p:nvSpPr>
        <p:spPr>
          <a:xfrm>
            <a:off x="9258974"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6" name="Text Placeholder 47">
            <a:extLst>
              <a:ext uri="{FF2B5EF4-FFF2-40B4-BE49-F238E27FC236}">
                <a16:creationId xmlns:a16="http://schemas.microsoft.com/office/drawing/2014/main" id="{B8D53C55-79C2-0813-07DE-A2C27B7ABD31}"/>
              </a:ext>
            </a:extLst>
          </p:cNvPr>
          <p:cNvSpPr>
            <a:spLocks noGrp="1"/>
          </p:cNvSpPr>
          <p:nvPr>
            <p:ph type="body" sz="quarter" idx="35" hasCustomPrompt="1"/>
          </p:nvPr>
        </p:nvSpPr>
        <p:spPr>
          <a:xfrm>
            <a:off x="10468615"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cxnSp>
        <p:nvCxnSpPr>
          <p:cNvPr id="27" name="Straight Connector 26">
            <a:extLst>
              <a:ext uri="{FF2B5EF4-FFF2-40B4-BE49-F238E27FC236}">
                <a16:creationId xmlns:a16="http://schemas.microsoft.com/office/drawing/2014/main" id="{EDE4860E-0A45-833E-C243-482C63241F2C}"/>
              </a:ext>
            </a:extLst>
          </p:cNvPr>
          <p:cNvCxnSpPr>
            <a:cxnSpLocks/>
          </p:cNvCxnSpPr>
          <p:nvPr userDrawn="1"/>
        </p:nvCxnSpPr>
        <p:spPr>
          <a:xfrm flipH="1">
            <a:off x="588262" y="4326044"/>
            <a:ext cx="11032238" cy="0"/>
          </a:xfrm>
          <a:prstGeom prst="line">
            <a:avLst/>
          </a:prstGeom>
          <a:ln w="15875">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584FFCB-E924-7E2D-48B6-B9EE5B689014}"/>
              </a:ext>
            </a:extLst>
          </p:cNvPr>
          <p:cNvSpPr/>
          <p:nvPr userDrawn="1"/>
        </p:nvSpPr>
        <p:spPr bwMode="auto">
          <a:xfrm>
            <a:off x="588262" y="1436688"/>
            <a:ext cx="11032238" cy="4964112"/>
          </a:xfrm>
          <a:prstGeom prst="rect">
            <a:avLst/>
          </a:prstGeom>
          <a:noFill/>
          <a:ln w="15875">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Tree>
    <p:extLst>
      <p:ext uri="{BB962C8B-B14F-4D97-AF65-F5344CB8AC3E}">
        <p14:creationId xmlns:p14="http://schemas.microsoft.com/office/powerpoint/2010/main" val="2074150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alue Proposi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E2DAAF-8C5D-E245-F82E-996CCCAB317A}"/>
              </a:ext>
            </a:extLst>
          </p:cNvPr>
          <p:cNvGrpSpPr/>
          <p:nvPr userDrawn="1"/>
        </p:nvGrpSpPr>
        <p:grpSpPr>
          <a:xfrm>
            <a:off x="6512311" y="1"/>
            <a:ext cx="5679685" cy="6858000"/>
            <a:chOff x="6512311" y="1"/>
            <a:chExt cx="5679685" cy="6858000"/>
          </a:xfrm>
        </p:grpSpPr>
        <p:sp>
          <p:nvSpPr>
            <p:cNvPr id="4" name="object 3">
              <a:extLst>
                <a:ext uri="{FF2B5EF4-FFF2-40B4-BE49-F238E27FC236}">
                  <a16:creationId xmlns:a16="http://schemas.microsoft.com/office/drawing/2014/main" id="{0A197AD0-474D-B563-E41E-D8309DB86925}"/>
                </a:ext>
              </a:extLst>
            </p:cNvPr>
            <p:cNvSpPr/>
            <p:nvPr/>
          </p:nvSpPr>
          <p:spPr>
            <a:xfrm flipH="1">
              <a:off x="6512311" y="1"/>
              <a:ext cx="567968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DB819A8F-CEFB-A56E-EB3D-54790A91B41D}"/>
                </a:ext>
              </a:extLst>
            </p:cNvPr>
            <p:cNvPicPr>
              <a:picLocks noChangeAspect="1"/>
            </p:cNvPicPr>
            <p:nvPr userDrawn="1"/>
          </p:nvPicPr>
          <p:blipFill rotWithShape="1">
            <a:blip r:embed="rId2"/>
            <a:srcRect r="29034" b="36498"/>
            <a:stretch/>
          </p:blipFill>
          <p:spPr>
            <a:xfrm>
              <a:off x="8878194" y="5065159"/>
              <a:ext cx="3313802" cy="1792841"/>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4" y="772533"/>
            <a:ext cx="4636880" cy="1495794"/>
          </a:xfrm>
        </p:spPr>
        <p:txBody>
          <a:bodyPr anchor="b">
            <a:noAutofit/>
          </a:bodyPr>
          <a:lstStyle>
            <a:lvl1pPr>
              <a:lnSpc>
                <a:spcPct val="80000"/>
              </a:lnSpc>
              <a:defRPr sz="5400">
                <a:solidFill>
                  <a:schemeClr val="tx2"/>
                </a:solidFill>
              </a:defRPr>
            </a:lvl1pPr>
          </a:lstStyle>
          <a:p>
            <a:r>
              <a:rPr lang="en-US"/>
              <a:t>Value proposition</a:t>
            </a:r>
          </a:p>
        </p:txBody>
      </p:sp>
      <p:grpSp>
        <p:nvGrpSpPr>
          <p:cNvPr id="9" name="Group 8">
            <a:extLst>
              <a:ext uri="{FF2B5EF4-FFF2-40B4-BE49-F238E27FC236}">
                <a16:creationId xmlns:a16="http://schemas.microsoft.com/office/drawing/2014/main" id="{6AB07080-419A-9687-DD85-898F21F5239A}"/>
              </a:ext>
            </a:extLst>
          </p:cNvPr>
          <p:cNvGrpSpPr/>
          <p:nvPr userDrawn="1"/>
        </p:nvGrpSpPr>
        <p:grpSpPr>
          <a:xfrm>
            <a:off x="522903" y="5263167"/>
            <a:ext cx="327055" cy="609902"/>
            <a:chOff x="761801" y="5503523"/>
            <a:chExt cx="386862" cy="721431"/>
          </a:xfrm>
        </p:grpSpPr>
        <p:cxnSp>
          <p:nvCxnSpPr>
            <p:cNvPr id="10" name="Straight Connector 9">
              <a:extLst>
                <a:ext uri="{FF2B5EF4-FFF2-40B4-BE49-F238E27FC236}">
                  <a16:creationId xmlns:a16="http://schemas.microsoft.com/office/drawing/2014/main" id="{F6ADF2EB-ADF9-DE29-628E-0EA549C47621}"/>
                </a:ext>
              </a:extLst>
            </p:cNvPr>
            <p:cNvCxnSpPr>
              <a:cxnSpLocks/>
            </p:cNvCxnSpPr>
            <p:nvPr/>
          </p:nvCxnSpPr>
          <p:spPr>
            <a:xfrm>
              <a:off x="955232" y="5503523"/>
              <a:ext cx="0" cy="721431"/>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D71F13C-9283-1C9D-04EB-351D982C043B}"/>
                </a:ext>
              </a:extLst>
            </p:cNvPr>
            <p:cNvGrpSpPr/>
            <p:nvPr/>
          </p:nvGrpSpPr>
          <p:grpSpPr>
            <a:xfrm>
              <a:off x="761801" y="5654964"/>
              <a:ext cx="386862" cy="418549"/>
              <a:chOff x="926123" y="5560220"/>
              <a:chExt cx="386862" cy="418549"/>
            </a:xfrm>
          </p:grpSpPr>
          <p:sp>
            <p:nvSpPr>
              <p:cNvPr id="12" name="Rectangle 11">
                <a:extLst>
                  <a:ext uri="{FF2B5EF4-FFF2-40B4-BE49-F238E27FC236}">
                    <a16:creationId xmlns:a16="http://schemas.microsoft.com/office/drawing/2014/main" id="{F54DB811-CEA5-A94A-643D-F8C61F36002C}"/>
                  </a:ext>
                </a:extLst>
              </p:cNvPr>
              <p:cNvSpPr/>
              <p:nvPr/>
            </p:nvSpPr>
            <p:spPr bwMode="auto">
              <a:xfrm>
                <a:off x="926123" y="5560220"/>
                <a:ext cx="386862" cy="4185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13" name="Graphic 35">
                <a:extLst>
                  <a:ext uri="{FF2B5EF4-FFF2-40B4-BE49-F238E27FC236}">
                    <a16:creationId xmlns:a16="http://schemas.microsoft.com/office/drawing/2014/main" id="{44A9D734-559F-E32A-1E13-5B4DC55AC726}"/>
                  </a:ext>
                </a:extLst>
              </p:cNvPr>
              <p:cNvSpPr/>
              <p:nvPr/>
            </p:nvSpPr>
            <p:spPr>
              <a:xfrm>
                <a:off x="973233" y="5623173"/>
                <a:ext cx="292643" cy="292643"/>
              </a:xfrm>
              <a:custGeom>
                <a:avLst/>
                <a:gdLst>
                  <a:gd name="connsiteX0" fmla="*/ 140494 w 171450"/>
                  <a:gd name="connsiteY0" fmla="*/ 0 h 171450"/>
                  <a:gd name="connsiteX1" fmla="*/ 171450 w 171450"/>
                  <a:gd name="connsiteY1" fmla="*/ 30956 h 171450"/>
                  <a:gd name="connsiteX2" fmla="*/ 171450 w 171450"/>
                  <a:gd name="connsiteY2" fmla="*/ 140494 h 171450"/>
                  <a:gd name="connsiteX3" fmla="*/ 140494 w 171450"/>
                  <a:gd name="connsiteY3" fmla="*/ 171450 h 171450"/>
                  <a:gd name="connsiteX4" fmla="*/ 30956 w 171450"/>
                  <a:gd name="connsiteY4" fmla="*/ 171450 h 171450"/>
                  <a:gd name="connsiteX5" fmla="*/ 0 w 171450"/>
                  <a:gd name="connsiteY5" fmla="*/ 140494 h 171450"/>
                  <a:gd name="connsiteX6" fmla="*/ 0 w 171450"/>
                  <a:gd name="connsiteY6" fmla="*/ 30956 h 171450"/>
                  <a:gd name="connsiteX7" fmla="*/ 30956 w 171450"/>
                  <a:gd name="connsiteY7" fmla="*/ 0 h 171450"/>
                  <a:gd name="connsiteX8" fmla="*/ 140494 w 171450"/>
                  <a:gd name="connsiteY8" fmla="*/ 0 h 171450"/>
                  <a:gd name="connsiteX9" fmla="*/ 76200 w 171450"/>
                  <a:gd name="connsiteY9" fmla="*/ 38100 h 171450"/>
                  <a:gd name="connsiteX10" fmla="*/ 38116 w 171450"/>
                  <a:gd name="connsiteY10" fmla="*/ 76216 h 171450"/>
                  <a:gd name="connsiteX11" fmla="*/ 76231 w 171450"/>
                  <a:gd name="connsiteY11" fmla="*/ 114300 h 171450"/>
                  <a:gd name="connsiteX12" fmla="*/ 95545 w 171450"/>
                  <a:gd name="connsiteY12" fmla="*/ 109033 h 171450"/>
                  <a:gd name="connsiteX13" fmla="*/ 117091 w 171450"/>
                  <a:gd name="connsiteY13" fmla="*/ 130559 h 171450"/>
                  <a:gd name="connsiteX14" fmla="*/ 117986 w 171450"/>
                  <a:gd name="connsiteY14" fmla="*/ 131350 h 171450"/>
                  <a:gd name="connsiteX15" fmla="*/ 131348 w 171450"/>
                  <a:gd name="connsiteY15" fmla="*/ 129641 h 171450"/>
                  <a:gd name="connsiteX16" fmla="*/ 130559 w 171450"/>
                  <a:gd name="connsiteY16" fmla="*/ 117091 h 171450"/>
                  <a:gd name="connsiteX17" fmla="*/ 109033 w 171450"/>
                  <a:gd name="connsiteY17" fmla="*/ 95545 h 171450"/>
                  <a:gd name="connsiteX18" fmla="*/ 95555 w 171450"/>
                  <a:gd name="connsiteY18" fmla="*/ 43377 h 171450"/>
                  <a:gd name="connsiteX19" fmla="*/ 76200 w 171450"/>
                  <a:gd name="connsiteY19" fmla="*/ 38100 h 171450"/>
                  <a:gd name="connsiteX20" fmla="*/ 76200 w 171450"/>
                  <a:gd name="connsiteY20" fmla="*/ 57150 h 171450"/>
                  <a:gd name="connsiteX21" fmla="*/ 95250 w 171450"/>
                  <a:gd name="connsiteY21" fmla="*/ 76200 h 171450"/>
                  <a:gd name="connsiteX22" fmla="*/ 76200 w 171450"/>
                  <a:gd name="connsiteY22" fmla="*/ 95250 h 171450"/>
                  <a:gd name="connsiteX23" fmla="*/ 57150 w 171450"/>
                  <a:gd name="connsiteY23" fmla="*/ 76200 h 171450"/>
                  <a:gd name="connsiteX24" fmla="*/ 76200 w 171450"/>
                  <a:gd name="connsiteY24" fmla="*/ 571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71450">
                    <a:moveTo>
                      <a:pt x="140494" y="0"/>
                    </a:move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ubicBezTo>
                      <a:pt x="0" y="13860"/>
                      <a:pt x="13860" y="0"/>
                      <a:pt x="30956" y="0"/>
                    </a:cubicBezTo>
                    <a:lnTo>
                      <a:pt x="140494" y="0"/>
                    </a:lnTo>
                    <a:close/>
                    <a:moveTo>
                      <a:pt x="76200" y="38100"/>
                    </a:moveTo>
                    <a:cubicBezTo>
                      <a:pt x="55158" y="38109"/>
                      <a:pt x="38107" y="55174"/>
                      <a:pt x="38116" y="76216"/>
                    </a:cubicBezTo>
                    <a:cubicBezTo>
                      <a:pt x="38125" y="97258"/>
                      <a:pt x="55190" y="114309"/>
                      <a:pt x="76231" y="114300"/>
                    </a:cubicBezTo>
                    <a:cubicBezTo>
                      <a:pt x="83024" y="114297"/>
                      <a:pt x="89692" y="112479"/>
                      <a:pt x="95545" y="109033"/>
                    </a:cubicBezTo>
                    <a:lnTo>
                      <a:pt x="117091" y="130559"/>
                    </a:lnTo>
                    <a:lnTo>
                      <a:pt x="117986" y="131350"/>
                    </a:lnTo>
                    <a:cubicBezTo>
                      <a:pt x="122148" y="134567"/>
                      <a:pt x="128130" y="133802"/>
                      <a:pt x="131348" y="129641"/>
                    </a:cubicBezTo>
                    <a:cubicBezTo>
                      <a:pt x="134276" y="125854"/>
                      <a:pt x="133939" y="120482"/>
                      <a:pt x="130559" y="117091"/>
                    </a:cubicBezTo>
                    <a:lnTo>
                      <a:pt x="109033" y="95545"/>
                    </a:lnTo>
                    <a:cubicBezTo>
                      <a:pt x="119717" y="77417"/>
                      <a:pt x="113683" y="54061"/>
                      <a:pt x="95555" y="43377"/>
                    </a:cubicBezTo>
                    <a:cubicBezTo>
                      <a:pt x="89690" y="39920"/>
                      <a:pt x="83008" y="38098"/>
                      <a:pt x="76200" y="38100"/>
                    </a:cubicBezTo>
                    <a:close/>
                    <a:moveTo>
                      <a:pt x="76200" y="57150"/>
                    </a:moveTo>
                    <a:cubicBezTo>
                      <a:pt x="86721" y="57150"/>
                      <a:pt x="95250" y="65679"/>
                      <a:pt x="95250" y="76200"/>
                    </a:cubicBezTo>
                    <a:cubicBezTo>
                      <a:pt x="95250" y="86721"/>
                      <a:pt x="86721" y="95250"/>
                      <a:pt x="76200" y="95250"/>
                    </a:cubicBezTo>
                    <a:cubicBezTo>
                      <a:pt x="65679" y="95250"/>
                      <a:pt x="57150" y="86721"/>
                      <a:pt x="57150" y="76200"/>
                    </a:cubicBezTo>
                    <a:cubicBezTo>
                      <a:pt x="57150" y="65679"/>
                      <a:pt x="65679" y="57150"/>
                      <a:pt x="76200" y="57150"/>
                    </a:cubicBezTo>
                    <a:close/>
                  </a:path>
                </a:pathLst>
              </a:custGeom>
              <a:solidFill>
                <a:srgbClr val="8DC8E8"/>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grpSp>
      </p:grpSp>
      <p:sp>
        <p:nvSpPr>
          <p:cNvPr id="18" name="Text Placeholder 17">
            <a:extLst>
              <a:ext uri="{FF2B5EF4-FFF2-40B4-BE49-F238E27FC236}">
                <a16:creationId xmlns:a16="http://schemas.microsoft.com/office/drawing/2014/main" id="{8617EAA1-F43A-2C34-FF8D-FB92A237731A}"/>
              </a:ext>
            </a:extLst>
          </p:cNvPr>
          <p:cNvSpPr>
            <a:spLocks noGrp="1"/>
          </p:cNvSpPr>
          <p:nvPr userDrawn="1">
            <p:ph type="body" sz="quarter" idx="10" hasCustomPrompt="1"/>
          </p:nvPr>
        </p:nvSpPr>
        <p:spPr>
          <a:xfrm>
            <a:off x="588963" y="2519363"/>
            <a:ext cx="4636177" cy="2369840"/>
          </a:xfrm>
        </p:spPr>
        <p:txBody>
          <a:bodyPr rIns="72000">
            <a:normAutofit/>
          </a:bodyPr>
          <a:lstStyle>
            <a:lvl1pPr marL="0" indent="0">
              <a:spcBef>
                <a:spcPts val="0"/>
              </a:spcBef>
              <a:spcAft>
                <a:spcPts val="800"/>
              </a:spcAft>
              <a:buNone/>
              <a:defRPr kumimoji="0" lang="en-US" sz="1800" b="0" i="0" u="none" strike="noStrike" kern="1200" cap="none" spc="0" normalizeH="0" baseline="0" dirty="0" smtClean="0">
                <a:ln>
                  <a:noFill/>
                </a:ln>
                <a:solidFill>
                  <a:schemeClr val="tx1"/>
                </a:solidFill>
                <a:effectLst/>
                <a:uLnTx/>
                <a:uFillTx/>
                <a:latin typeface="Segoe Sans Text"/>
                <a:ea typeface="+mn-ea"/>
                <a:cs typeface="+mn-cs"/>
              </a:defRPr>
            </a:lvl1pPr>
            <a:lvl2pPr marL="225425" indent="-225425">
              <a:tabLst/>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2pPr>
            <a:lvl3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3pPr>
            <a:lvl4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4pPr>
            <a:lvl5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5pPr>
          </a:lstStyle>
          <a:p>
            <a:pPr lvl="0"/>
            <a:r>
              <a:rPr lang="en-US"/>
              <a:t>Value proposition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21">
            <a:extLst>
              <a:ext uri="{FF2B5EF4-FFF2-40B4-BE49-F238E27FC236}">
                <a16:creationId xmlns:a16="http://schemas.microsoft.com/office/drawing/2014/main" id="{1D239F28-B4DF-FC7A-2068-5689AF91A502}"/>
              </a:ext>
            </a:extLst>
          </p:cNvPr>
          <p:cNvSpPr>
            <a:spLocks noGrp="1"/>
          </p:cNvSpPr>
          <p:nvPr userDrawn="1">
            <p:ph type="body" sz="quarter" idx="11" hasCustomPrompt="1"/>
          </p:nvPr>
        </p:nvSpPr>
        <p:spPr>
          <a:xfrm>
            <a:off x="903866" y="5466551"/>
            <a:ext cx="4776787" cy="184666"/>
          </a:xfrm>
        </p:spPr>
        <p:txBody>
          <a:bodyPr/>
          <a:lstStyle>
            <a:lvl1pPr marL="0" indent="0">
              <a:buNone/>
              <a:defRPr kumimoji="0" lang="en-US" sz="1200" b="0" i="0" u="none" strike="noStrike" kern="1200" cap="none" spc="0" normalizeH="0" baseline="0" dirty="0" smtClean="0">
                <a:ln w="3175">
                  <a:noFill/>
                </a:ln>
                <a:solidFill>
                  <a:schemeClr val="tx1"/>
                </a:solidFill>
                <a:effectLst/>
                <a:uLnTx/>
                <a:uFillTx/>
                <a:latin typeface="Segoe Sans Text Semibold"/>
                <a:ea typeface="+mn-ea"/>
                <a:cs typeface="Segoe UI" pitchFamily="34" charset="0"/>
              </a:defRPr>
            </a:lvl1pPr>
            <a:lvl2pPr marL="225425" indent="-215900">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2pPr>
            <a:lvl3pPr marL="214313" indent="-214313">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3pPr>
            <a:lvl4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4pPr>
            <a:lvl5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5pPr>
          </a:lstStyle>
          <a:p>
            <a:pPr lvl="0"/>
            <a:r>
              <a:rPr lang="en-US"/>
              <a:t>Link to additional resources lorem ipsum</a:t>
            </a:r>
          </a:p>
        </p:txBody>
      </p:sp>
      <p:sp>
        <p:nvSpPr>
          <p:cNvPr id="33" name="Text Placeholder 32">
            <a:extLst>
              <a:ext uri="{FF2B5EF4-FFF2-40B4-BE49-F238E27FC236}">
                <a16:creationId xmlns:a16="http://schemas.microsoft.com/office/drawing/2014/main" id="{FBF50BC1-6BF5-026D-4245-88AAF701ECF1}"/>
              </a:ext>
            </a:extLst>
          </p:cNvPr>
          <p:cNvSpPr>
            <a:spLocks noGrp="1"/>
          </p:cNvSpPr>
          <p:nvPr userDrawn="1">
            <p:ph type="body" sz="quarter" idx="12" hasCustomPrompt="1"/>
          </p:nvPr>
        </p:nvSpPr>
        <p:spPr>
          <a:xfrm>
            <a:off x="5679690" y="867232"/>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8" name="Text Placeholder 32">
            <a:extLst>
              <a:ext uri="{FF2B5EF4-FFF2-40B4-BE49-F238E27FC236}">
                <a16:creationId xmlns:a16="http://schemas.microsoft.com/office/drawing/2014/main" id="{CF3A0932-3023-F64B-394C-E3215E32549F}"/>
              </a:ext>
            </a:extLst>
          </p:cNvPr>
          <p:cNvSpPr>
            <a:spLocks noGrp="1"/>
          </p:cNvSpPr>
          <p:nvPr userDrawn="1">
            <p:ph type="body" sz="quarter" idx="13" hasCustomPrompt="1"/>
          </p:nvPr>
        </p:nvSpPr>
        <p:spPr>
          <a:xfrm>
            <a:off x="7606144" y="867232"/>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one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2">
            <a:extLst>
              <a:ext uri="{FF2B5EF4-FFF2-40B4-BE49-F238E27FC236}">
                <a16:creationId xmlns:a16="http://schemas.microsoft.com/office/drawing/2014/main" id="{8053CB2A-8C98-C417-E40F-5E72FF2D0167}"/>
              </a:ext>
            </a:extLst>
          </p:cNvPr>
          <p:cNvSpPr>
            <a:spLocks noGrp="1"/>
          </p:cNvSpPr>
          <p:nvPr userDrawn="1">
            <p:ph type="body" sz="quarter" idx="14" hasCustomPrompt="1"/>
          </p:nvPr>
        </p:nvSpPr>
        <p:spPr>
          <a:xfrm>
            <a:off x="5679690" y="2266541"/>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5" name="Text Placeholder 32">
            <a:extLst>
              <a:ext uri="{FF2B5EF4-FFF2-40B4-BE49-F238E27FC236}">
                <a16:creationId xmlns:a16="http://schemas.microsoft.com/office/drawing/2014/main" id="{C4093CC6-1AE7-BFBD-ACAB-63D9B4679DB3}"/>
              </a:ext>
            </a:extLst>
          </p:cNvPr>
          <p:cNvSpPr>
            <a:spLocks noGrp="1"/>
          </p:cNvSpPr>
          <p:nvPr userDrawn="1">
            <p:ph type="body" sz="quarter" idx="15" hasCustomPrompt="1"/>
          </p:nvPr>
        </p:nvSpPr>
        <p:spPr>
          <a:xfrm>
            <a:off x="7606144" y="2266541"/>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two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6" name="Text Placeholder 32">
            <a:extLst>
              <a:ext uri="{FF2B5EF4-FFF2-40B4-BE49-F238E27FC236}">
                <a16:creationId xmlns:a16="http://schemas.microsoft.com/office/drawing/2014/main" id="{83C4786B-7FFB-1D13-263E-B9ED218DCBBA}"/>
              </a:ext>
            </a:extLst>
          </p:cNvPr>
          <p:cNvSpPr>
            <a:spLocks noGrp="1"/>
          </p:cNvSpPr>
          <p:nvPr userDrawn="1">
            <p:ph type="body" sz="quarter" idx="16" hasCustomPrompt="1"/>
          </p:nvPr>
        </p:nvSpPr>
        <p:spPr>
          <a:xfrm>
            <a:off x="5679690" y="3665850"/>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7" name="Text Placeholder 32">
            <a:extLst>
              <a:ext uri="{FF2B5EF4-FFF2-40B4-BE49-F238E27FC236}">
                <a16:creationId xmlns:a16="http://schemas.microsoft.com/office/drawing/2014/main" id="{78F3A6E3-D7E1-7066-D7BC-1C3FEF252854}"/>
              </a:ext>
            </a:extLst>
          </p:cNvPr>
          <p:cNvSpPr>
            <a:spLocks noGrp="1"/>
          </p:cNvSpPr>
          <p:nvPr userDrawn="1">
            <p:ph type="body" sz="quarter" idx="17" hasCustomPrompt="1"/>
          </p:nvPr>
        </p:nvSpPr>
        <p:spPr>
          <a:xfrm>
            <a:off x="7606144" y="3665850"/>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three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3053728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Story with Quo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638BAC4-D994-FB87-2C09-BEDA8FE7878A}"/>
              </a:ext>
            </a:extLst>
          </p:cNvPr>
          <p:cNvGrpSpPr/>
          <p:nvPr userDrawn="1"/>
        </p:nvGrpSpPr>
        <p:grpSpPr>
          <a:xfrm>
            <a:off x="588262" y="4914900"/>
            <a:ext cx="11014776" cy="1485900"/>
            <a:chOff x="588262" y="4914900"/>
            <a:chExt cx="11014776" cy="1485900"/>
          </a:xfrm>
        </p:grpSpPr>
        <p:sp>
          <p:nvSpPr>
            <p:cNvPr id="4" name="Rectangle 3">
              <a:extLst>
                <a:ext uri="{FF2B5EF4-FFF2-40B4-BE49-F238E27FC236}">
                  <a16:creationId xmlns:a16="http://schemas.microsoft.com/office/drawing/2014/main" id="{D0842188-18D2-DBEB-3D7C-E4EA69EC3A4E}"/>
                </a:ext>
              </a:extLst>
            </p:cNvPr>
            <p:cNvSpPr/>
            <p:nvPr userDrawn="1"/>
          </p:nvSpPr>
          <p:spPr bwMode="auto">
            <a:xfrm>
              <a:off x="588262" y="4914900"/>
              <a:ext cx="11014776" cy="14859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A black triangle with a rainbow edge&#10;&#10;Description automatically generated">
              <a:extLst>
                <a:ext uri="{FF2B5EF4-FFF2-40B4-BE49-F238E27FC236}">
                  <a16:creationId xmlns:a16="http://schemas.microsoft.com/office/drawing/2014/main" id="{8E2EF0DD-9E43-4654-EF63-6A0A6E8B5072}"/>
                </a:ext>
              </a:extLst>
            </p:cNvPr>
            <p:cNvPicPr>
              <a:picLocks noChangeAspect="1"/>
            </p:cNvPicPr>
            <p:nvPr userDrawn="1"/>
          </p:nvPicPr>
          <p:blipFill rotWithShape="1">
            <a:blip r:embed="rId2">
              <a:alphaModFix amt="40000"/>
            </a:blip>
            <a:srcRect l="55163" t="15643" r="29034" b="67891"/>
            <a:stretch/>
          </p:blipFill>
          <p:spPr>
            <a:xfrm flipH="1">
              <a:off x="9235525" y="4914900"/>
              <a:ext cx="2358766" cy="1485900"/>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6" name="Straight Connector 15">
            <a:extLst>
              <a:ext uri="{FF2B5EF4-FFF2-40B4-BE49-F238E27FC236}">
                <a16:creationId xmlns:a16="http://schemas.microsoft.com/office/drawing/2014/main" id="{3DDE083A-B4D9-DB9E-C829-D69E8F9318F0}"/>
              </a:ext>
            </a:extLst>
          </p:cNvPr>
          <p:cNvCxnSpPr>
            <a:cxnSpLocks/>
          </p:cNvCxnSpPr>
          <p:nvPr userDrawn="1"/>
        </p:nvCxnSpPr>
        <p:spPr>
          <a:xfrm>
            <a:off x="4252587"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3C0FDD-98A2-58EA-D4D2-8CC8AAC2E750}"/>
              </a:ext>
            </a:extLst>
          </p:cNvPr>
          <p:cNvCxnSpPr>
            <a:cxnSpLocks/>
          </p:cNvCxnSpPr>
          <p:nvPr userDrawn="1"/>
        </p:nvCxnSpPr>
        <p:spPr>
          <a:xfrm>
            <a:off x="983253" y="4914900"/>
            <a:ext cx="0" cy="14859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28324A9-FCF6-D3C9-F52B-804005DEE23F}"/>
              </a:ext>
            </a:extLst>
          </p:cNvPr>
          <p:cNvSpPr/>
          <p:nvPr userDrawn="1"/>
        </p:nvSpPr>
        <p:spPr bwMode="auto">
          <a:xfrm>
            <a:off x="738991" y="5045229"/>
            <a:ext cx="490454" cy="431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Freeform: Shape 9">
            <a:extLst>
              <a:ext uri="{FF2B5EF4-FFF2-40B4-BE49-F238E27FC236}">
                <a16:creationId xmlns:a16="http://schemas.microsoft.com/office/drawing/2014/main" id="{ED6B1189-9382-7903-2046-D6B30810A23E}"/>
              </a:ext>
            </a:extLst>
          </p:cNvPr>
          <p:cNvSpPr/>
          <p:nvPr userDrawn="1"/>
        </p:nvSpPr>
        <p:spPr>
          <a:xfrm>
            <a:off x="837420" y="5134670"/>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F66549B7-50CD-FEA7-17A4-DB57ABE041DA}"/>
              </a:ext>
            </a:extLst>
          </p:cNvPr>
          <p:cNvGrpSpPr/>
          <p:nvPr userDrawn="1"/>
        </p:nvGrpSpPr>
        <p:grpSpPr>
          <a:xfrm>
            <a:off x="4087069" y="1671892"/>
            <a:ext cx="338652" cy="338652"/>
            <a:chOff x="4087069" y="1671892"/>
            <a:chExt cx="338652" cy="338652"/>
          </a:xfrm>
        </p:grpSpPr>
        <p:sp>
          <p:nvSpPr>
            <p:cNvPr id="19" name="Oval 18">
              <a:extLst>
                <a:ext uri="{FF2B5EF4-FFF2-40B4-BE49-F238E27FC236}">
                  <a16:creationId xmlns:a16="http://schemas.microsoft.com/office/drawing/2014/main" id="{FA756FAE-0A57-F416-515D-ACE20AAC3591}"/>
                </a:ext>
              </a:extLst>
            </p:cNvPr>
            <p:cNvSpPr/>
            <p:nvPr/>
          </p:nvSpPr>
          <p:spPr bwMode="auto">
            <a:xfrm>
              <a:off x="4087069" y="1671892"/>
              <a:ext cx="338652" cy="3386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20" name="Graphic 13">
              <a:extLst>
                <a:ext uri="{FF2B5EF4-FFF2-40B4-BE49-F238E27FC236}">
                  <a16:creationId xmlns:a16="http://schemas.microsoft.com/office/drawing/2014/main" id="{9273A2FE-77EE-0D72-8DAE-FACF54A675B1}"/>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rgbClr val="8DC8E8"/>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5" name="Text Placeholder 11">
            <a:extLst>
              <a:ext uri="{FF2B5EF4-FFF2-40B4-BE49-F238E27FC236}">
                <a16:creationId xmlns:a16="http://schemas.microsoft.com/office/drawing/2014/main" id="{406690C1-3E01-B202-47EB-4F3453D1A5A0}"/>
              </a:ext>
            </a:extLst>
          </p:cNvPr>
          <p:cNvSpPr>
            <a:spLocks noGrp="1"/>
          </p:cNvSpPr>
          <p:nvPr userDrawn="1">
            <p:ph type="body" sz="quarter" idx="16" hasCustomPrompt="1"/>
          </p:nvPr>
        </p:nvSpPr>
        <p:spPr>
          <a:xfrm>
            <a:off x="1371873" y="5087457"/>
            <a:ext cx="9890295" cy="891571"/>
          </a:xfrm>
          <a:noFill/>
        </p:spPr>
        <p:txBody>
          <a:bodyPr wrap="square" lIns="0" tIns="46800" rIns="0" bIns="46800">
            <a:normAutofit/>
          </a:bodyPr>
          <a:lstStyle>
            <a:lvl1pPr>
              <a:lnSpc>
                <a:spcPct val="100000"/>
              </a:lnSpc>
              <a:defRPr kumimoji="0" lang="en-US" sz="1800" b="0" i="0" u="none" strike="noStrike" cap="none" normalizeH="0" dirty="0" smtClean="0">
                <a:ln>
                  <a:noFill/>
                </a:ln>
                <a:solidFill>
                  <a:srgbClr val="FFFFFF"/>
                </a:solidFill>
                <a:effectLst/>
                <a:uLnTx/>
                <a:uFillTx/>
                <a:latin typeface="Segoe Sans Text Semibold"/>
              </a:defRPr>
            </a:lvl1pPr>
          </a:lstStyle>
          <a:p>
            <a:pPr marL="0" lvl="0" indent="0" defTabSz="914367">
              <a:spcBef>
                <a:spcPts val="0"/>
              </a:spcBef>
              <a:buSzTx/>
              <a:buFontTx/>
              <a:buNone/>
            </a:pPr>
            <a:r>
              <a:rPr lang="en-US"/>
              <a:t>Customer 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8" name="Text Placeholder 11">
            <a:extLst>
              <a:ext uri="{FF2B5EF4-FFF2-40B4-BE49-F238E27FC236}">
                <a16:creationId xmlns:a16="http://schemas.microsoft.com/office/drawing/2014/main" id="{F675F692-3670-1EF6-C046-C201D7E271DC}"/>
              </a:ext>
            </a:extLst>
          </p:cNvPr>
          <p:cNvSpPr>
            <a:spLocks noGrp="1"/>
          </p:cNvSpPr>
          <p:nvPr userDrawn="1">
            <p:ph type="body" sz="quarter" idx="17" hasCustomPrompt="1"/>
          </p:nvPr>
        </p:nvSpPr>
        <p:spPr>
          <a:xfrm>
            <a:off x="1371873" y="6107846"/>
            <a:ext cx="9890295" cy="184666"/>
          </a:xfrm>
          <a:noFill/>
        </p:spPr>
        <p:txBody>
          <a:bodyPr wrap="square" lIns="0" tIns="0" rIns="0" bIns="0" rtlCol="0">
            <a:spAutoFit/>
          </a:bodyPr>
          <a:lstStyle>
            <a:lvl1pPr algn="r">
              <a:defRPr kumimoji="0" lang="en-US" sz="1200" b="0" i="0" u="none" strike="noStrike" cap="none" normalizeH="0" dirty="0" smtClean="0">
                <a:ln>
                  <a:noFill/>
                </a:ln>
                <a:solidFill>
                  <a:srgbClr val="FFFFFF"/>
                </a:solidFill>
                <a:effectLst/>
                <a:uLnTx/>
                <a:uFillTx/>
                <a:latin typeface="Segoe Sans Text"/>
              </a:defRPr>
            </a:lvl1pPr>
          </a:lstStyle>
          <a:p>
            <a:pPr marL="0" lvl="0" indent="0" algn="r" defTabSz="914367">
              <a:spcBef>
                <a:spcPts val="0"/>
              </a:spcBef>
              <a:buSzTx/>
              <a:buFontTx/>
              <a:buNone/>
            </a:pPr>
            <a:r>
              <a:rPr lang="en-US"/>
              <a:t>Customer name, company</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grpSp>
        <p:nvGrpSpPr>
          <p:cNvPr id="33" name="Group 32">
            <a:extLst>
              <a:ext uri="{FF2B5EF4-FFF2-40B4-BE49-F238E27FC236}">
                <a16:creationId xmlns:a16="http://schemas.microsoft.com/office/drawing/2014/main" id="{445F6D51-1466-E138-364D-CACFAED6765E}"/>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FD4F8F02-B15E-9D3B-E4B3-1F85C7223448}"/>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D3B274F1-1DBD-FFB2-C2F9-95B39C0A43B0}"/>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5874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Story (no Quot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7CA3EE2-E4E8-AA64-82D4-BC75FF3307C9}"/>
              </a:ext>
            </a:extLst>
          </p:cNvPr>
          <p:cNvGrpSpPr/>
          <p:nvPr userDrawn="1"/>
        </p:nvGrpSpPr>
        <p:grpSpPr>
          <a:xfrm>
            <a:off x="585219" y="1473198"/>
            <a:ext cx="3671175" cy="4927600"/>
            <a:chOff x="585219" y="1473198"/>
            <a:chExt cx="3671175" cy="4927600"/>
          </a:xfrm>
        </p:grpSpPr>
        <p:sp>
          <p:nvSpPr>
            <p:cNvPr id="6" name="Rectangle 5">
              <a:extLst>
                <a:ext uri="{FF2B5EF4-FFF2-40B4-BE49-F238E27FC236}">
                  <a16:creationId xmlns:a16="http://schemas.microsoft.com/office/drawing/2014/main" id="{51472CF1-03E5-11EB-6B75-53CCAD2C4A2E}"/>
                </a:ext>
              </a:extLst>
            </p:cNvPr>
            <p:cNvSpPr/>
            <p:nvPr userDrawn="1"/>
          </p:nvSpPr>
          <p:spPr bwMode="auto">
            <a:xfrm rot="16200000">
              <a:off x="-42993" y="2101410"/>
              <a:ext cx="4927599" cy="3671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descr="A black triangle with a rainbow edge&#10;&#10;Description automatically generated">
              <a:extLst>
                <a:ext uri="{FF2B5EF4-FFF2-40B4-BE49-F238E27FC236}">
                  <a16:creationId xmlns:a16="http://schemas.microsoft.com/office/drawing/2014/main" id="{D3EB76B7-F136-18C6-C0D0-AA03AB1A744F}"/>
                </a:ext>
              </a:extLst>
            </p:cNvPr>
            <p:cNvPicPr>
              <a:picLocks noChangeAspect="1"/>
            </p:cNvPicPr>
            <p:nvPr userDrawn="1"/>
          </p:nvPicPr>
          <p:blipFill rotWithShape="1">
            <a:blip r:embed="rId2">
              <a:alphaModFix amt="40000"/>
            </a:blip>
            <a:srcRect l="74279" t="44723" r="13020" b="28866"/>
            <a:stretch/>
          </p:blipFill>
          <p:spPr>
            <a:xfrm flipH="1">
              <a:off x="1807011"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49276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066035"/>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sp>
        <p:nvSpPr>
          <p:cNvPr id="30" name="Oval 29">
            <a:extLst>
              <a:ext uri="{FF2B5EF4-FFF2-40B4-BE49-F238E27FC236}">
                <a16:creationId xmlns:a16="http://schemas.microsoft.com/office/drawing/2014/main" id="{13493878-E487-09B5-A696-DD2FD2A9F5F0}"/>
              </a:ext>
            </a:extLst>
          </p:cNvPr>
          <p:cNvSpPr/>
          <p:nvPr userDrawn="1"/>
        </p:nvSpPr>
        <p:spPr bwMode="auto">
          <a:xfrm>
            <a:off x="4110257" y="1700620"/>
            <a:ext cx="281196" cy="2811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 name="Text Placeholder 11">
            <a:extLst>
              <a:ext uri="{FF2B5EF4-FFF2-40B4-BE49-F238E27FC236}">
                <a16:creationId xmlns:a16="http://schemas.microsoft.com/office/drawing/2014/main" id="{CB1D3251-A705-D2E1-E988-7247BB5D3F30}"/>
              </a:ext>
            </a:extLst>
          </p:cNvPr>
          <p:cNvSpPr>
            <a:spLocks noGrp="1"/>
          </p:cNvSpPr>
          <p:nvPr userDrawn="1">
            <p:ph type="body" sz="quarter" idx="19" hasCustomPrompt="1"/>
          </p:nvPr>
        </p:nvSpPr>
        <p:spPr>
          <a:xfrm>
            <a:off x="800100" y="4817533"/>
            <a:ext cx="3084513" cy="1448136"/>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Text Placeholder 11">
            <a:extLst>
              <a:ext uri="{FF2B5EF4-FFF2-40B4-BE49-F238E27FC236}">
                <a16:creationId xmlns:a16="http://schemas.microsoft.com/office/drawing/2014/main" id="{7D87B91D-B390-12B6-58B5-C3232E00F635}"/>
              </a:ext>
            </a:extLst>
          </p:cNvPr>
          <p:cNvSpPr>
            <a:spLocks noGrp="1"/>
          </p:cNvSpPr>
          <p:nvPr userDrawn="1">
            <p:ph type="body" sz="quarter" idx="20" hasCustomPrompt="1"/>
          </p:nvPr>
        </p:nvSpPr>
        <p:spPr>
          <a:xfrm>
            <a:off x="800100" y="4516386"/>
            <a:ext cx="3084513" cy="290498"/>
          </a:xfrm>
        </p:spPr>
        <p:txBody>
          <a:bodyPr bIns="108000">
            <a:normAutofit/>
          </a:bodyPr>
          <a:lstStyle>
            <a:lvl1pPr marL="0" indent="0">
              <a:spcBef>
                <a:spcPts val="0"/>
              </a:spcBef>
              <a:spcAft>
                <a:spcPts val="600"/>
              </a:spcAft>
              <a:buNone/>
              <a:defRPr lang="en-US" sz="1400" b="1" i="0" kern="1200" spc="0" baseline="0" dirty="0">
                <a:solidFill>
                  <a:schemeClr val="tx1"/>
                </a:solidFill>
                <a:latin typeface="Segoe UI Semibold" panose="020B0502040204020203" pitchFamily="34" charset="0"/>
                <a:ea typeface="+mn-ea"/>
                <a:cs typeface="Segoe UI Semibold"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Description</a:t>
            </a:r>
          </a:p>
        </p:txBody>
      </p:sp>
      <p:grpSp>
        <p:nvGrpSpPr>
          <p:cNvPr id="33" name="Group 32">
            <a:extLst>
              <a:ext uri="{FF2B5EF4-FFF2-40B4-BE49-F238E27FC236}">
                <a16:creationId xmlns:a16="http://schemas.microsoft.com/office/drawing/2014/main" id="{9C99E71E-3461-F635-17F5-B5A5320874C7}"/>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D5128CB9-56EE-5A2C-8009-8424401E7800}"/>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07C74B53-BD66-2BD8-072E-6463D5749F55}"/>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41" name="Graphic 13">
            <a:extLst>
              <a:ext uri="{FF2B5EF4-FFF2-40B4-BE49-F238E27FC236}">
                <a16:creationId xmlns:a16="http://schemas.microsoft.com/office/drawing/2014/main" id="{AD3C6297-55E6-0A74-12EF-07941DC3DDED}"/>
              </a:ext>
            </a:extLst>
          </p:cNvPr>
          <p:cNvSpPr/>
          <p:nvPr userDrawn="1"/>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4009269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1C103-0B7E-B1DB-DB90-E5E0B65C5CAF}"/>
              </a:ext>
            </a:extLst>
          </p:cNvPr>
          <p:cNvCxnSpPr>
            <a:cxnSpLocks/>
          </p:cNvCxnSpPr>
          <p:nvPr userDrawn="1"/>
        </p:nvCxnSpPr>
        <p:spPr>
          <a:xfrm>
            <a:off x="1248372" y="3342640"/>
            <a:ext cx="0" cy="351536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reeform: Shape 9">
            <a:extLst>
              <a:ext uri="{FF2B5EF4-FFF2-40B4-BE49-F238E27FC236}">
                <a16:creationId xmlns:a16="http://schemas.microsoft.com/office/drawing/2014/main" id="{0F769811-2DEF-F598-81A6-E46482F237D7}"/>
              </a:ext>
            </a:extLst>
          </p:cNvPr>
          <p:cNvSpPr/>
          <p:nvPr userDrawn="1"/>
        </p:nvSpPr>
        <p:spPr>
          <a:xfrm>
            <a:off x="824596" y="2403571"/>
            <a:ext cx="847553" cy="738820"/>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cxnSp>
        <p:nvCxnSpPr>
          <p:cNvPr id="7" name="Straight Connector 6">
            <a:extLst>
              <a:ext uri="{FF2B5EF4-FFF2-40B4-BE49-F238E27FC236}">
                <a16:creationId xmlns:a16="http://schemas.microsoft.com/office/drawing/2014/main" id="{5887C267-90F3-864A-1E1C-F1FEE2677E77}"/>
              </a:ext>
            </a:extLst>
          </p:cNvPr>
          <p:cNvCxnSpPr>
            <a:cxnSpLocks/>
          </p:cNvCxnSpPr>
          <p:nvPr userDrawn="1"/>
        </p:nvCxnSpPr>
        <p:spPr>
          <a:xfrm>
            <a:off x="1248372" y="0"/>
            <a:ext cx="0" cy="220472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5892EF1-25AA-129F-4E49-B020CD732E30}"/>
              </a:ext>
            </a:extLst>
          </p:cNvPr>
          <p:cNvSpPr>
            <a:spLocks noGrp="1"/>
          </p:cNvSpPr>
          <p:nvPr>
            <p:ph type="body" sz="quarter" idx="10" hasCustomPrompt="1"/>
          </p:nvPr>
        </p:nvSpPr>
        <p:spPr>
          <a:xfrm>
            <a:off x="2179638" y="2291415"/>
            <a:ext cx="8483600" cy="1292662"/>
          </a:xfrm>
        </p:spPr>
        <p:txBody>
          <a:bodyPr/>
          <a:lstStyle>
            <a:lvl1pPr marL="0" indent="0">
              <a:buFont typeface="Arial" panose="020B0604020202020204" pitchFamily="34" charset="0"/>
              <a:buNone/>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ext Placeholder 8">
            <a:extLst>
              <a:ext uri="{FF2B5EF4-FFF2-40B4-BE49-F238E27FC236}">
                <a16:creationId xmlns:a16="http://schemas.microsoft.com/office/drawing/2014/main" id="{7006F77B-7C66-2469-F5A5-75B29FA87460}"/>
              </a:ext>
            </a:extLst>
          </p:cNvPr>
          <p:cNvSpPr>
            <a:spLocks noGrp="1"/>
          </p:cNvSpPr>
          <p:nvPr>
            <p:ph type="body" sz="quarter" idx="11" hasCustomPrompt="1"/>
          </p:nvPr>
        </p:nvSpPr>
        <p:spPr>
          <a:xfrm>
            <a:off x="2179638" y="4573873"/>
            <a:ext cx="8483600" cy="369332"/>
          </a:xfrm>
        </p:spPr>
        <p:txBody>
          <a:bodyPr/>
          <a:lstStyle>
            <a:lvl1pPr marL="0" indent="0" algn="r">
              <a:buFont typeface="Arial" panose="020B0604020202020204" pitchFamily="34" charset="0"/>
              <a:buNone/>
              <a:defRPr sz="2400"/>
            </a:lvl1pPr>
          </a:lstStyle>
          <a:p>
            <a:pPr lvl="0"/>
            <a:r>
              <a:rPr lang="en-US"/>
              <a:t>Name, company</a:t>
            </a:r>
          </a:p>
        </p:txBody>
      </p:sp>
    </p:spTree>
    <p:extLst>
      <p:ext uri="{BB962C8B-B14F-4D97-AF65-F5344CB8AC3E}">
        <p14:creationId xmlns:p14="http://schemas.microsoft.com/office/powerpoint/2010/main" val="80280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accent2"/>
        </a:solidFill>
        <a:effectLst/>
      </p:bgPr>
    </p:bg>
    <p:spTree>
      <p:nvGrpSpPr>
        <p:cNvPr id="1" name=""/>
        <p:cNvGrpSpPr/>
        <p:nvPr/>
      </p:nvGrpSpPr>
      <p:grpSpPr>
        <a:xfrm>
          <a:off x="0" y="0"/>
          <a:ext cx="0" cy="0"/>
          <a:chOff x="0" y="0"/>
          <a:chExt cx="0" cy="0"/>
        </a:xfrm>
      </p:grpSpPr>
      <p:pic>
        <p:nvPicPr>
          <p:cNvPr id="3" name="Picture 2" descr="A black triangle with a rainbow edge&#10;&#10;Description automatically generated">
            <a:extLst>
              <a:ext uri="{FF2B5EF4-FFF2-40B4-BE49-F238E27FC236}">
                <a16:creationId xmlns:a16="http://schemas.microsoft.com/office/drawing/2014/main" id="{D1CDB363-04D9-C7B8-50CA-A532050AE6F1}"/>
              </a:ext>
            </a:extLst>
          </p:cNvPr>
          <p:cNvPicPr>
            <a:picLocks noChangeAspect="1"/>
          </p:cNvPicPr>
          <p:nvPr userDrawn="1"/>
        </p:nvPicPr>
        <p:blipFill rotWithShape="1">
          <a:blip r:embed="rId2"/>
          <a:srcRect r="29034" b="36498"/>
          <a:stretch/>
        </p:blipFill>
        <p:spPr>
          <a:xfrm>
            <a:off x="5588687" y="3285459"/>
            <a:ext cx="6603313" cy="3572541"/>
          </a:xfrm>
          <a:prstGeom prst="rect">
            <a:avLst/>
          </a:prstGeom>
        </p:spPr>
      </p:pic>
      <p:cxnSp>
        <p:nvCxnSpPr>
          <p:cNvPr id="5" name="Straight Connector 4">
            <a:extLst>
              <a:ext uri="{FF2B5EF4-FFF2-40B4-BE49-F238E27FC236}">
                <a16:creationId xmlns:a16="http://schemas.microsoft.com/office/drawing/2014/main" id="{036CC9DD-4A4B-3D00-FCF0-4C04F01A6D06}"/>
              </a:ext>
            </a:extLst>
          </p:cNvPr>
          <p:cNvCxnSpPr>
            <a:cxnSpLocks/>
          </p:cNvCxnSpPr>
          <p:nvPr userDrawn="1"/>
        </p:nvCxnSpPr>
        <p:spPr>
          <a:xfrm>
            <a:off x="1233858" y="0"/>
            <a:ext cx="0" cy="6858000"/>
          </a:xfrm>
          <a:prstGeom prst="line">
            <a:avLst/>
          </a:prstGeom>
          <a:ln w="952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9A0006B-514C-2466-494E-527878F9BC2B}"/>
              </a:ext>
            </a:extLst>
          </p:cNvPr>
          <p:cNvGrpSpPr/>
          <p:nvPr userDrawn="1"/>
        </p:nvGrpSpPr>
        <p:grpSpPr>
          <a:xfrm>
            <a:off x="538570" y="1386852"/>
            <a:ext cx="1425212" cy="1254280"/>
            <a:chOff x="432615" y="2002065"/>
            <a:chExt cx="490454" cy="431632"/>
          </a:xfrm>
        </p:grpSpPr>
        <p:sp>
          <p:nvSpPr>
            <p:cNvPr id="7" name="Rectangle 6">
              <a:extLst>
                <a:ext uri="{FF2B5EF4-FFF2-40B4-BE49-F238E27FC236}">
                  <a16:creationId xmlns:a16="http://schemas.microsoft.com/office/drawing/2014/main" id="{86C86A2D-DCDA-D873-17E9-C9018F943BEE}"/>
                </a:ext>
              </a:extLst>
            </p:cNvPr>
            <p:cNvSpPr/>
            <p:nvPr/>
          </p:nvSpPr>
          <p:spPr bwMode="auto">
            <a:xfrm>
              <a:off x="432615" y="2002065"/>
              <a:ext cx="490454" cy="431632"/>
            </a:xfrm>
            <a:prstGeom prst="rect">
              <a:avLst/>
            </a:prstGeom>
            <a:solidFill>
              <a:schemeClr val="accent2"/>
            </a:solidFill>
          </p:spPr>
          <p:txBody>
            <a:bodyPr wrap="square" lIns="0" tIns="0" rIns="0" bIns="0" rtlCol="0"/>
            <a:lstStyle/>
            <a:p>
              <a:pPr defTabSz="914367"/>
              <a:endParaRPr lang="en-US" sz="1765" err="1">
                <a:solidFill>
                  <a:srgbClr val="000000"/>
                </a:solidFill>
                <a:latin typeface="Segoe UI" panose="020B0502040204020203" pitchFamily="34" charset="0"/>
                <a:cs typeface="Segoe UI" panose="020B0502040204020203" pitchFamily="34" charset="0"/>
              </a:endParaRPr>
            </a:p>
          </p:txBody>
        </p:sp>
        <p:sp>
          <p:nvSpPr>
            <p:cNvPr id="8" name="Freeform: Shape 9">
              <a:extLst>
                <a:ext uri="{FF2B5EF4-FFF2-40B4-BE49-F238E27FC236}">
                  <a16:creationId xmlns:a16="http://schemas.microsoft.com/office/drawing/2014/main" id="{DAC236B7-EB1A-F6B2-8E59-69CD1092830A}"/>
                </a:ext>
              </a:extLst>
            </p:cNvPr>
            <p:cNvSpPr/>
            <p:nvPr/>
          </p:nvSpPr>
          <p:spPr>
            <a:xfrm>
              <a:off x="531044" y="2091506"/>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grpSp>
      <p:sp>
        <p:nvSpPr>
          <p:cNvPr id="13" name="Text Placeholder 11">
            <a:extLst>
              <a:ext uri="{FF2B5EF4-FFF2-40B4-BE49-F238E27FC236}">
                <a16:creationId xmlns:a16="http://schemas.microsoft.com/office/drawing/2014/main" id="{844F60EE-6DCC-0FBA-C64F-0A77F0982ACB}"/>
              </a:ext>
            </a:extLst>
          </p:cNvPr>
          <p:cNvSpPr>
            <a:spLocks noGrp="1"/>
          </p:cNvSpPr>
          <p:nvPr>
            <p:ph type="body" sz="quarter" idx="11" hasCustomPrompt="1"/>
          </p:nvPr>
        </p:nvSpPr>
        <p:spPr>
          <a:xfrm>
            <a:off x="2179638" y="5129782"/>
            <a:ext cx="5948362" cy="369332"/>
          </a:xfrm>
        </p:spPr>
        <p:txBody>
          <a:bodyPr/>
          <a:lstStyle>
            <a:lvl1pPr marL="0" indent="0">
              <a:buNone/>
              <a:defRPr sz="2400"/>
            </a:lvl1pPr>
          </a:lstStyle>
          <a:p>
            <a:pPr lvl="0"/>
            <a:r>
              <a:rPr lang="en-US"/>
              <a:t>Name, company</a:t>
            </a:r>
          </a:p>
        </p:txBody>
      </p:sp>
      <p:sp>
        <p:nvSpPr>
          <p:cNvPr id="2" name="Text Placeholder 8">
            <a:extLst>
              <a:ext uri="{FF2B5EF4-FFF2-40B4-BE49-F238E27FC236}">
                <a16:creationId xmlns:a16="http://schemas.microsoft.com/office/drawing/2014/main" id="{D8BE537B-F431-3BBC-B101-9A39DCDCA907}"/>
              </a:ext>
            </a:extLst>
          </p:cNvPr>
          <p:cNvSpPr>
            <a:spLocks noGrp="1"/>
          </p:cNvSpPr>
          <p:nvPr>
            <p:ph type="body" sz="quarter" idx="10" hasCustomPrompt="1"/>
          </p:nvPr>
        </p:nvSpPr>
        <p:spPr>
          <a:xfrm>
            <a:off x="2179637" y="1386852"/>
            <a:ext cx="5948355" cy="1723549"/>
          </a:xfrm>
        </p:spPr>
        <p:txBody>
          <a:bodyPr/>
          <a:lstStyle>
            <a:lvl1pPr marL="0" indent="0">
              <a:buFont typeface="Arial" panose="020B0604020202020204" pitchFamily="34" charset="0"/>
              <a:buNone/>
              <a:defRPr>
                <a:latin typeface="+mj-lt"/>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245574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29480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7015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quare Photo Righ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C6CB29CF-9C38-BF97-67E8-C0AF17B87A9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0759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quare Photo Lef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AAEB97B1-90FA-7A0C-B17B-4009DD9E63F1}"/>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62138"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58075"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345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24E31EBF-BDAB-921C-C616-1FB1E9BC782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1242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A6A24D4D-C4FC-6985-01A1-6CA2DCAF74F4}"/>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7445026"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6123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 Photo 2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088738A9-564B-0279-2805-21613BEEFEC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4122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quare Photo 2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4F3250B7-2D2B-DE2A-E396-011D74C3F7DB}"/>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7443438" y="2979738"/>
            <a:ext cx="4163125" cy="3289300"/>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463654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44928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8543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27114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5608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16248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3567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929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8313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03957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75149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25862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5420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834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3947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412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1457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9796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080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470101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1042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989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79860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2598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91F2C"/>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6" name="Picture 5" descr="A black triangle with a rainbow edge&#10;&#10;Description automatically generated">
            <a:extLst>
              <a:ext uri="{FF2B5EF4-FFF2-40B4-BE49-F238E27FC236}">
                <a16:creationId xmlns:a16="http://schemas.microsoft.com/office/drawing/2014/main" id="{111DD6C0-BC5E-6D87-159E-216957A8032C}"/>
              </a:ext>
            </a:extLst>
          </p:cNvPr>
          <p:cNvPicPr>
            <a:picLocks noChangeAspect="1"/>
          </p:cNvPicPr>
          <p:nvPr userDrawn="1"/>
        </p:nvPicPr>
        <p:blipFill rotWithShape="1">
          <a:blip r:embed="rId2"/>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328620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2" name="Picture 1" descr="A black triangle with a rainbow edge&#10;&#10;Description automatically generated">
            <a:extLst>
              <a:ext uri="{FF2B5EF4-FFF2-40B4-BE49-F238E27FC236}">
                <a16:creationId xmlns:a16="http://schemas.microsoft.com/office/drawing/2014/main" id="{411DD49E-605F-DCE4-9BAD-56840E7468FB}"/>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3964024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2"/>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4305334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969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0168047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slide 1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6325923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slide 1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13724"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9662"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2529060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slide 2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561562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slide 2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096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56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923970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034BD609-EBF0-7508-0560-38F1B5AA08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black triangle with a rainbow edge&#10;&#10;Description automatically generated">
            <a:extLst>
              <a:ext uri="{FF2B5EF4-FFF2-40B4-BE49-F238E27FC236}">
                <a16:creationId xmlns:a16="http://schemas.microsoft.com/office/drawing/2014/main" id="{50AD02CA-E9F0-BDF3-3172-B9212C1CD248}"/>
              </a:ext>
            </a:extLst>
          </p:cNvPr>
          <p:cNvPicPr>
            <a:picLocks noChangeAspect="1"/>
          </p:cNvPicPr>
          <p:nvPr userDrawn="1"/>
        </p:nvPicPr>
        <p:blipFill rotWithShape="1">
          <a:blip r:embed="rId3"/>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1178035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963002"/>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slide (blue)">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BD2437AA-DECE-0CED-584C-818B03FE1D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4" descr="A black triangle with a rainbow edge&#10;&#10;Description automatically generated">
            <a:extLst>
              <a:ext uri="{FF2B5EF4-FFF2-40B4-BE49-F238E27FC236}">
                <a16:creationId xmlns:a16="http://schemas.microsoft.com/office/drawing/2014/main" id="{1A6B5187-3B6A-E0EE-3EE2-80E2119B64A2}"/>
              </a:ext>
            </a:extLst>
          </p:cNvPr>
          <p:cNvPicPr>
            <a:picLocks noChangeAspect="1"/>
          </p:cNvPicPr>
          <p:nvPr userDrawn="1"/>
        </p:nvPicPr>
        <p:blipFill rotWithShape="1">
          <a:blip r:embed="rId3"/>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2778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 and A_1">
    <p:bg>
      <p:bgPr>
        <a:solidFill>
          <a:schemeClr val="accent2"/>
        </a:solid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4BFE079-29F0-364C-C70C-29BC968F8A80}"/>
              </a:ext>
            </a:extLst>
          </p:cNvPr>
          <p:cNvSpPr txBox="1">
            <a:spLocks/>
          </p:cNvSpPr>
          <p:nvPr userDrawn="1"/>
        </p:nvSpPr>
        <p:spPr>
          <a:xfrm>
            <a:off x="584200" y="3059666"/>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t>Q &amp; A</a:t>
            </a:r>
          </a:p>
        </p:txBody>
      </p:sp>
      <p:pic>
        <p:nvPicPr>
          <p:cNvPr id="3" name="Picture 2" descr="A white and black background&#10;&#10;Description automatically generated">
            <a:extLst>
              <a:ext uri="{FF2B5EF4-FFF2-40B4-BE49-F238E27FC236}">
                <a16:creationId xmlns:a16="http://schemas.microsoft.com/office/drawing/2014/main" id="{B1D3E5E3-7CBD-545B-FED3-C378CDE0DE80}"/>
              </a:ext>
            </a:extLst>
          </p:cNvPr>
          <p:cNvPicPr>
            <a:picLocks noChangeAspect="1"/>
          </p:cNvPicPr>
          <p:nvPr userDrawn="1"/>
        </p:nvPicPr>
        <p:blipFill rotWithShape="1">
          <a:blip r:embed="rId2">
            <a:alphaModFix amt="12000"/>
          </a:blip>
          <a:srcRect l="31883"/>
          <a:stretch/>
        </p:blipFill>
        <p:spPr>
          <a:xfrm rot="10800000">
            <a:off x="2827660" y="-2"/>
            <a:ext cx="9364340" cy="6858001"/>
          </a:xfrm>
          <a:prstGeom prst="rect">
            <a:avLst/>
          </a:prstGeom>
        </p:spPr>
      </p:pic>
    </p:spTree>
    <p:extLst>
      <p:ext uri="{BB962C8B-B14F-4D97-AF65-F5344CB8AC3E}">
        <p14:creationId xmlns:p14="http://schemas.microsoft.com/office/powerpoint/2010/main" val="2425003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 and A_2">
    <p:bg>
      <p:bgPr>
        <a:solidFill>
          <a:srgbClr val="091F2C"/>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88E3F42-660B-4F96-E4EB-01B69EE70CD9}"/>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solidFill>
                  <a:schemeClr val="tx1"/>
                </a:solidFill>
              </a:rPr>
              <a:t>Q &amp; A</a:t>
            </a:r>
          </a:p>
        </p:txBody>
      </p:sp>
      <p:pic>
        <p:nvPicPr>
          <p:cNvPr id="4" name="Picture 3" descr="A black triangle with a rainbow edge&#10;&#10;Description automatically generated">
            <a:extLst>
              <a:ext uri="{FF2B5EF4-FFF2-40B4-BE49-F238E27FC236}">
                <a16:creationId xmlns:a16="http://schemas.microsoft.com/office/drawing/2014/main" id="{6AE672F5-E5B4-D159-A5B9-68EBC047CF2A}"/>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2334383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endix_1">
    <p:bg>
      <p:bgPr>
        <a:solidFill>
          <a:schemeClr val="accent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E8A67E-9B79-CE2C-503C-3FFC291F2253}"/>
              </a:ext>
            </a:extLst>
          </p:cNvPr>
          <p:cNvSpPr txBox="1"/>
          <p:nvPr userDrawn="1"/>
        </p:nvSpPr>
        <p:spPr>
          <a:xfrm>
            <a:off x="571500" y="2878634"/>
            <a:ext cx="2640146" cy="738664"/>
          </a:xfrm>
          <a:prstGeom prst="rect">
            <a:avLst/>
          </a:prstGeom>
          <a:noFill/>
        </p:spPr>
        <p:txBody>
          <a:bodyPr wrap="none" lIns="0" tIns="0" rIns="0" bIns="0" rtlCol="0">
            <a:spAutoFit/>
          </a:bodyPr>
          <a:lstStyle/>
          <a:p>
            <a:pPr algn="l"/>
            <a:r>
              <a:rPr lang="en-US" sz="4800" b="0" kern="1200" cap="none" spc="-50" baseline="0">
                <a:ln w="3175">
                  <a:noFill/>
                </a:ln>
                <a:solidFill>
                  <a:schemeClr val="tx2"/>
                </a:solidFill>
                <a:effectLst/>
                <a:latin typeface="+mj-lt"/>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8069077B-AA42-EBE6-AB47-C0E32D2F9D0A}"/>
              </a:ext>
            </a:extLst>
          </p:cNvPr>
          <p:cNvPicPr>
            <a:picLocks noChangeAspect="1"/>
          </p:cNvPicPr>
          <p:nvPr userDrawn="1"/>
        </p:nvPicPr>
        <p:blipFill rotWithShape="1">
          <a:blip r:embed="rId2"/>
          <a:srcRect r="29034" b="36498"/>
          <a:stretch/>
        </p:blipFill>
        <p:spPr>
          <a:xfrm>
            <a:off x="5689600" y="3340055"/>
            <a:ext cx="6502400" cy="3517945"/>
          </a:xfrm>
          <a:prstGeom prst="rect">
            <a:avLst/>
          </a:prstGeom>
        </p:spPr>
      </p:pic>
    </p:spTree>
    <p:extLst>
      <p:ext uri="{BB962C8B-B14F-4D97-AF65-F5344CB8AC3E}">
        <p14:creationId xmlns:p14="http://schemas.microsoft.com/office/powerpoint/2010/main" val="790929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Appendix_2">
    <p:bg>
      <p:bgPr>
        <a:solidFill>
          <a:srgbClr val="091F2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D582CC-31FC-91B0-D151-DA35894086E1}"/>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800" b="0" i="0" u="none" strike="noStrike" kern="1200" cap="none" spc="-50" normalizeH="0" baseline="0" noProof="0">
                <a:ln w="3175">
                  <a:noFill/>
                </a:ln>
                <a:solidFill>
                  <a:srgbClr val="FFFFFF"/>
                </a:solidFill>
                <a:effectLst/>
                <a:uLnTx/>
                <a:uFillTx/>
                <a:latin typeface="Segoe Sans Text Semibold"/>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9D24EFDE-2D20-B302-1BD9-2B99AB83A2A7}"/>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2864616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464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303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18179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286326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0237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6.xml"/><Relationship Id="rId21" Type="http://schemas.openxmlformats.org/officeDocument/2006/relationships/slideLayout" Target="../slideLayouts/slideLayout41.xml"/><Relationship Id="rId42" Type="http://schemas.openxmlformats.org/officeDocument/2006/relationships/slideLayout" Target="../slideLayouts/slideLayout62.xml"/><Relationship Id="rId47" Type="http://schemas.openxmlformats.org/officeDocument/2006/relationships/slideLayout" Target="../slideLayouts/slideLayout67.xml"/><Relationship Id="rId63" Type="http://schemas.openxmlformats.org/officeDocument/2006/relationships/slideLayout" Target="../slideLayouts/slideLayout83.xml"/><Relationship Id="rId68" Type="http://schemas.openxmlformats.org/officeDocument/2006/relationships/slideLayout" Target="../slideLayouts/slideLayout88.xml"/><Relationship Id="rId16" Type="http://schemas.openxmlformats.org/officeDocument/2006/relationships/slideLayout" Target="../slideLayouts/slideLayout36.xml"/><Relationship Id="rId11" Type="http://schemas.openxmlformats.org/officeDocument/2006/relationships/slideLayout" Target="../slideLayouts/slideLayout31.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53" Type="http://schemas.openxmlformats.org/officeDocument/2006/relationships/slideLayout" Target="../slideLayouts/slideLayout73.xml"/><Relationship Id="rId58" Type="http://schemas.openxmlformats.org/officeDocument/2006/relationships/slideLayout" Target="../slideLayouts/slideLayout78.xml"/><Relationship Id="rId74" Type="http://schemas.openxmlformats.org/officeDocument/2006/relationships/slideLayout" Target="../slideLayouts/slideLayout94.xml"/><Relationship Id="rId79" Type="http://schemas.openxmlformats.org/officeDocument/2006/relationships/slideLayout" Target="../slideLayouts/slideLayout99.xml"/><Relationship Id="rId5" Type="http://schemas.openxmlformats.org/officeDocument/2006/relationships/slideLayout" Target="../slideLayouts/slideLayout25.xml"/><Relationship Id="rId61" Type="http://schemas.openxmlformats.org/officeDocument/2006/relationships/slideLayout" Target="../slideLayouts/slideLayout81.xml"/><Relationship Id="rId82" Type="http://schemas.openxmlformats.org/officeDocument/2006/relationships/image" Target="../media/image20.svg"/><Relationship Id="rId19" Type="http://schemas.openxmlformats.org/officeDocument/2006/relationships/slideLayout" Target="../slideLayouts/slideLayout3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48" Type="http://schemas.openxmlformats.org/officeDocument/2006/relationships/slideLayout" Target="../slideLayouts/slideLayout68.xml"/><Relationship Id="rId56" Type="http://schemas.openxmlformats.org/officeDocument/2006/relationships/slideLayout" Target="../slideLayouts/slideLayout76.xml"/><Relationship Id="rId64" Type="http://schemas.openxmlformats.org/officeDocument/2006/relationships/slideLayout" Target="../slideLayouts/slideLayout84.xml"/><Relationship Id="rId69" Type="http://schemas.openxmlformats.org/officeDocument/2006/relationships/slideLayout" Target="../slideLayouts/slideLayout89.xml"/><Relationship Id="rId77" Type="http://schemas.openxmlformats.org/officeDocument/2006/relationships/slideLayout" Target="../slideLayouts/slideLayout97.xml"/><Relationship Id="rId8" Type="http://schemas.openxmlformats.org/officeDocument/2006/relationships/slideLayout" Target="../slideLayouts/slideLayout28.xml"/><Relationship Id="rId51" Type="http://schemas.openxmlformats.org/officeDocument/2006/relationships/slideLayout" Target="../slideLayouts/slideLayout71.xml"/><Relationship Id="rId72" Type="http://schemas.openxmlformats.org/officeDocument/2006/relationships/slideLayout" Target="../slideLayouts/slideLayout92.xml"/><Relationship Id="rId80" Type="http://schemas.openxmlformats.org/officeDocument/2006/relationships/theme" Target="../theme/theme2.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46" Type="http://schemas.openxmlformats.org/officeDocument/2006/relationships/slideLayout" Target="../slideLayouts/slideLayout66.xml"/><Relationship Id="rId59" Type="http://schemas.openxmlformats.org/officeDocument/2006/relationships/slideLayout" Target="../slideLayouts/slideLayout79.xml"/><Relationship Id="rId67" Type="http://schemas.openxmlformats.org/officeDocument/2006/relationships/slideLayout" Target="../slideLayouts/slideLayout87.xml"/><Relationship Id="rId20" Type="http://schemas.openxmlformats.org/officeDocument/2006/relationships/slideLayout" Target="../slideLayouts/slideLayout40.xml"/><Relationship Id="rId41" Type="http://schemas.openxmlformats.org/officeDocument/2006/relationships/slideLayout" Target="../slideLayouts/slideLayout61.xml"/><Relationship Id="rId54" Type="http://schemas.openxmlformats.org/officeDocument/2006/relationships/slideLayout" Target="../slideLayouts/slideLayout74.xml"/><Relationship Id="rId62" Type="http://schemas.openxmlformats.org/officeDocument/2006/relationships/slideLayout" Target="../slideLayouts/slideLayout82.xml"/><Relationship Id="rId70" Type="http://schemas.openxmlformats.org/officeDocument/2006/relationships/slideLayout" Target="../slideLayouts/slideLayout90.xml"/><Relationship Id="rId75" Type="http://schemas.openxmlformats.org/officeDocument/2006/relationships/slideLayout" Target="../slideLayouts/slideLayout95.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49" Type="http://schemas.openxmlformats.org/officeDocument/2006/relationships/slideLayout" Target="../slideLayouts/slideLayout69.xml"/><Relationship Id="rId57" Type="http://schemas.openxmlformats.org/officeDocument/2006/relationships/slideLayout" Target="../slideLayouts/slideLayout77.xml"/><Relationship Id="rId10" Type="http://schemas.openxmlformats.org/officeDocument/2006/relationships/slideLayout" Target="../slideLayouts/slideLayout30.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52" Type="http://schemas.openxmlformats.org/officeDocument/2006/relationships/slideLayout" Target="../slideLayouts/slideLayout72.xml"/><Relationship Id="rId60" Type="http://schemas.openxmlformats.org/officeDocument/2006/relationships/slideLayout" Target="../slideLayouts/slideLayout80.xml"/><Relationship Id="rId65" Type="http://schemas.openxmlformats.org/officeDocument/2006/relationships/slideLayout" Target="../slideLayouts/slideLayout85.xml"/><Relationship Id="rId73" Type="http://schemas.openxmlformats.org/officeDocument/2006/relationships/slideLayout" Target="../slideLayouts/slideLayout93.xml"/><Relationship Id="rId78" Type="http://schemas.openxmlformats.org/officeDocument/2006/relationships/slideLayout" Target="../slideLayouts/slideLayout98.xml"/><Relationship Id="rId81" Type="http://schemas.openxmlformats.org/officeDocument/2006/relationships/image" Target="../media/image19.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9" Type="http://schemas.openxmlformats.org/officeDocument/2006/relationships/slideLayout" Target="../slideLayouts/slideLayout59.xml"/><Relationship Id="rId34" Type="http://schemas.openxmlformats.org/officeDocument/2006/relationships/slideLayout" Target="../slideLayouts/slideLayout54.xml"/><Relationship Id="rId50" Type="http://schemas.openxmlformats.org/officeDocument/2006/relationships/slideLayout" Target="../slideLayouts/slideLayout70.xml"/><Relationship Id="rId55" Type="http://schemas.openxmlformats.org/officeDocument/2006/relationships/slideLayout" Target="../slideLayouts/slideLayout75.xml"/><Relationship Id="rId76" Type="http://schemas.openxmlformats.org/officeDocument/2006/relationships/slideLayout" Target="../slideLayouts/slideLayout96.xml"/><Relationship Id="rId7" Type="http://schemas.openxmlformats.org/officeDocument/2006/relationships/slideLayout" Target="../slideLayouts/slideLayout27.xml"/><Relationship Id="rId71" Type="http://schemas.openxmlformats.org/officeDocument/2006/relationships/slideLayout" Target="../slideLayouts/slideLayout91.xml"/><Relationship Id="rId2" Type="http://schemas.openxmlformats.org/officeDocument/2006/relationships/slideLayout" Target="../slideLayouts/slideLayout22.xml"/><Relationship Id="rId29" Type="http://schemas.openxmlformats.org/officeDocument/2006/relationships/slideLayout" Target="../slideLayouts/slideLayout49.xml"/><Relationship Id="rId24" Type="http://schemas.openxmlformats.org/officeDocument/2006/relationships/slideLayout" Target="../slideLayouts/slideLayout44.xml"/><Relationship Id="rId40" Type="http://schemas.openxmlformats.org/officeDocument/2006/relationships/slideLayout" Target="../slideLayouts/slideLayout60.xml"/><Relationship Id="rId45" Type="http://schemas.openxmlformats.org/officeDocument/2006/relationships/slideLayout" Target="../slideLayouts/slideLayout65.xml"/><Relationship Id="rId66" Type="http://schemas.openxmlformats.org/officeDocument/2006/relationships/slideLayout" Target="../slideLayouts/slideLayout8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theme" Target="../theme/theme3.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theme" Target="../theme/theme4.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9" Type="http://schemas.openxmlformats.org/officeDocument/2006/relationships/slideLayout" Target="../slideLayouts/slideLayout175.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svg"/><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image" Target="../media/image19.png"/><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9" Type="http://schemas.openxmlformats.org/officeDocument/2006/relationships/slideLayout" Target="../slideLayouts/slideLayout234.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50" Type="http://schemas.openxmlformats.org/officeDocument/2006/relationships/slideLayout" Target="../slideLayouts/slideLayout245.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image" Target="../media/image19.png"/><Relationship Id="rId5" Type="http://schemas.openxmlformats.org/officeDocument/2006/relationships/slideLayout" Target="../slideLayouts/slideLayout20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theme" Target="../theme/theme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image" Target="../media/image20.sv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4120088" y="6519446"/>
            <a:ext cx="3951823" cy="338554"/>
          </a:xfrm>
          <a:prstGeom prst="rect">
            <a:avLst/>
          </a:prstGeom>
          <a:noFill/>
        </p:spPr>
        <p:txBody>
          <a:bodyPr wrap="square" rtlCol="0">
            <a:spAutoFit/>
          </a:bodyPr>
          <a:lstStyle/>
          <a:p>
            <a:pPr algn="ctr"/>
            <a:r>
              <a:rPr lang="en-US" sz="1600" b="0">
                <a:solidFill>
                  <a:schemeClr val="bg1"/>
                </a:solidFill>
                <a:latin typeface="Segoe UI Semibold" panose="020B0702040204020203" pitchFamily="34" charset="0"/>
                <a:cs typeface="Segoe UI Semibold" panose="020B0702040204020203" pitchFamily="34" charset="0"/>
              </a:rPr>
              <a:t>#DataSatMadrid</a:t>
            </a:r>
          </a:p>
        </p:txBody>
      </p:sp>
      <p:sp>
        <p:nvSpPr>
          <p:cNvPr id="6" name="Isosceles Triangle 5">
            <a:extLst>
              <a:ext uri="{FF2B5EF4-FFF2-40B4-BE49-F238E27FC236}">
                <a16:creationId xmlns:a16="http://schemas.microsoft.com/office/drawing/2014/main" id="{C54353FE-933D-A564-79FE-5B4C216C8112}"/>
              </a:ext>
            </a:extLst>
          </p:cNvPr>
          <p:cNvSpPr/>
          <p:nvPr userDrawn="1"/>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213D5D04-A0BD-1A49-7E09-1041E0A43B59}"/>
              </a:ext>
            </a:extLst>
          </p:cNvPr>
          <p:cNvSpPr/>
          <p:nvPr userDrawn="1"/>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6" r:id="rId3"/>
    <p:sldLayoutId id="2147483677" r:id="rId4"/>
    <p:sldLayoutId id="2147483652" r:id="rId5"/>
    <p:sldLayoutId id="2147483672" r:id="rId6"/>
    <p:sldLayoutId id="2147483653" r:id="rId7"/>
    <p:sldLayoutId id="2147483654" r:id="rId8"/>
    <p:sldLayoutId id="2147483673" r:id="rId9"/>
    <p:sldLayoutId id="2147483674" r:id="rId10"/>
    <p:sldLayoutId id="2147483675" r:id="rId11"/>
    <p:sldLayoutId id="2147483676" r:id="rId12"/>
    <p:sldLayoutId id="2147483655" r:id="rId13"/>
    <p:sldLayoutId id="2147483671" r:id="rId14"/>
    <p:sldLayoutId id="2147483678" r:id="rId15"/>
    <p:sldLayoutId id="2147483679" r:id="rId16"/>
    <p:sldLayoutId id="2147483680" r:id="rId17"/>
    <p:sldLayoutId id="2147483761" r:id="rId18"/>
    <p:sldLayoutId id="2147483762" r:id="rId19"/>
    <p:sldLayoutId id="214748380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1">
            <a:extLst>
              <a:ext uri="{96DAC541-7B7A-43D3-8B79-37D633B846F1}">
                <asvg:svgBlip xmlns:asvg="http://schemas.microsoft.com/office/drawing/2016/SVG/main" r:embed="rId8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96514047"/>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725" r:id="rId44"/>
    <p:sldLayoutId id="2147483726" r:id="rId45"/>
    <p:sldLayoutId id="2147483727" r:id="rId46"/>
    <p:sldLayoutId id="2147483728" r:id="rId47"/>
    <p:sldLayoutId id="2147483729" r:id="rId48"/>
    <p:sldLayoutId id="2147483730" r:id="rId49"/>
    <p:sldLayoutId id="2147483731" r:id="rId50"/>
    <p:sldLayoutId id="2147483732" r:id="rId51"/>
    <p:sldLayoutId id="2147483733" r:id="rId52"/>
    <p:sldLayoutId id="2147483734" r:id="rId53"/>
    <p:sldLayoutId id="2147483735" r:id="rId54"/>
    <p:sldLayoutId id="2147483736" r:id="rId55"/>
    <p:sldLayoutId id="2147483737" r:id="rId56"/>
    <p:sldLayoutId id="2147483738" r:id="rId57"/>
    <p:sldLayoutId id="2147483739" r:id="rId58"/>
    <p:sldLayoutId id="2147483740" r:id="rId59"/>
    <p:sldLayoutId id="2147483741" r:id="rId60"/>
    <p:sldLayoutId id="2147483742" r:id="rId61"/>
    <p:sldLayoutId id="2147483743" r:id="rId62"/>
    <p:sldLayoutId id="2147483744" r:id="rId63"/>
    <p:sldLayoutId id="2147483745" r:id="rId64"/>
    <p:sldLayoutId id="2147483746" r:id="rId65"/>
    <p:sldLayoutId id="2147483747" r:id="rId66"/>
    <p:sldLayoutId id="2147483748" r:id="rId67"/>
    <p:sldLayoutId id="2147483749" r:id="rId68"/>
    <p:sldLayoutId id="2147483750" r:id="rId69"/>
    <p:sldLayoutId id="2147483751" r:id="rId70"/>
    <p:sldLayoutId id="2147483752" r:id="rId71"/>
    <p:sldLayoutId id="2147483753" r:id="rId72"/>
    <p:sldLayoutId id="2147483754" r:id="rId73"/>
    <p:sldLayoutId id="2147483755" r:id="rId74"/>
    <p:sldLayoutId id="2147483756" r:id="rId75"/>
    <p:sldLayoutId id="2147483757" r:id="rId76"/>
    <p:sldLayoutId id="2147483758" r:id="rId77"/>
    <p:sldLayoutId id="2147483759" r:id="rId78"/>
    <p:sldLayoutId id="2147483760" r:id="rId7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5111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95113658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 id="2147483804" r:id="rId41"/>
    <p:sldLayoutId id="2147483908" r:id="rId42"/>
    <p:sldLayoutId id="2147483909" r:id="rId43"/>
    <p:sldLayoutId id="2147483910" r:id="rId44"/>
    <p:sldLayoutId id="2147483911" r:id="rId45"/>
    <p:sldLayoutId id="2147483912" r:id="rId46"/>
    <p:sldLayoutId id="2147483913" r:id="rId47"/>
  </p:sldLayoutIdLst>
  <p:transition>
    <p:fade/>
  </p:transition>
  <p:hf hdr="0" dt="0"/>
  <p:txStyles>
    <p:titleStyle>
      <a:lvl1pPr algn="l" defTabSz="932742" rtl="0" eaLnBrk="1" latinLnBrk="0" hangingPunct="1">
        <a:lnSpc>
          <a:spcPct val="100000"/>
        </a:lnSpc>
        <a:spcBef>
          <a:spcPct val="0"/>
        </a:spcBef>
        <a:buNone/>
        <a:defRPr lang="en-US" sz="3600" b="0" i="0" kern="1200" cap="none" spc="-5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UI" panose="020B0502040204020203" pitchFamily="34" charset="0"/>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panose="020B0502040204020203" pitchFamily="34" charset="0"/>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panose="020B0502040204020203" pitchFamily="34" charset="0"/>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80038170"/>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 id="2147483840" r:id="rId34"/>
    <p:sldLayoutId id="2147483841" r:id="rId35"/>
    <p:sldLayoutId id="2147483842" r:id="rId36"/>
    <p:sldLayoutId id="2147483843" r:id="rId37"/>
    <p:sldLayoutId id="2147483844" r:id="rId38"/>
    <p:sldLayoutId id="2147483845" r:id="rId39"/>
    <p:sldLayoutId id="2147483846" r:id="rId40"/>
    <p:sldLayoutId id="2147483847" r:id="rId41"/>
    <p:sldLayoutId id="2147483848" r:id="rId42"/>
    <p:sldLayoutId id="2147483849" r:id="rId43"/>
    <p:sldLayoutId id="2147483850" r:id="rId44"/>
    <p:sldLayoutId id="2147483851" r:id="rId45"/>
    <p:sldLayoutId id="2147483852" r:id="rId46"/>
    <p:sldLayoutId id="2147483853" r:id="rId47"/>
    <p:sldLayoutId id="2147483854" r:id="rId48"/>
    <p:sldLayoutId id="214748385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3239972"/>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 id="2147483894" r:id="rId38"/>
    <p:sldLayoutId id="2147483895" r:id="rId39"/>
    <p:sldLayoutId id="2147483896" r:id="rId40"/>
    <p:sldLayoutId id="2147483897" r:id="rId41"/>
    <p:sldLayoutId id="2147483898" r:id="rId42"/>
    <p:sldLayoutId id="2147483899" r:id="rId43"/>
    <p:sldLayoutId id="2147483900" r:id="rId44"/>
    <p:sldLayoutId id="2147483901" r:id="rId45"/>
    <p:sldLayoutId id="2147483902" r:id="rId46"/>
    <p:sldLayoutId id="2147483903" r:id="rId47"/>
    <p:sldLayoutId id="2147483904" r:id="rId48"/>
    <p:sldLayoutId id="2147483905" r:id="rId49"/>
    <p:sldLayoutId id="2147483906" r:id="rId50"/>
    <p:sldLayoutId id="214748390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9.svg"/></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1.svg"/></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91.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7.jpeg"/><Relationship Id="rId11" Type="http://schemas.openxmlformats.org/officeDocument/2006/relationships/image" Target="../media/image85.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png"/><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17.xml"/><Relationship Id="rId16" Type="http://schemas.openxmlformats.org/officeDocument/2006/relationships/image" Target="../media/image123.png"/><Relationship Id="rId1" Type="http://schemas.openxmlformats.org/officeDocument/2006/relationships/slideLayout" Target="../slideLayouts/slideLayout138.xml"/><Relationship Id="rId6" Type="http://schemas.openxmlformats.org/officeDocument/2006/relationships/image" Target="../media/image114.png"/><Relationship Id="rId11" Type="http://schemas.openxmlformats.org/officeDocument/2006/relationships/image" Target="../media/image118.png"/><Relationship Id="rId5" Type="http://schemas.microsoft.com/office/2007/relationships/hdphoto" Target="../media/hdphoto2.wdp"/><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3.png"/><Relationship Id="rId9" Type="http://schemas.microsoft.com/office/2007/relationships/hdphoto" Target="../media/hdphoto3.wdp"/><Relationship Id="rId14" Type="http://schemas.openxmlformats.org/officeDocument/2006/relationships/image" Target="../media/image121.svg"/></Relationships>
</file>

<file path=ppt/slides/_rels/slide2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5.png"/><Relationship Id="rId7" Type="http://schemas.openxmlformats.org/officeDocument/2006/relationships/image" Target="../media/image128.jpeg"/><Relationship Id="rId12"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140.xml"/><Relationship Id="rId6" Type="http://schemas.openxmlformats.org/officeDocument/2006/relationships/image" Target="../media/image127.png"/><Relationship Id="rId11" Type="http://schemas.openxmlformats.org/officeDocument/2006/relationships/image" Target="../media/image119.png"/><Relationship Id="rId5" Type="http://schemas.openxmlformats.org/officeDocument/2006/relationships/image" Target="../media/image126.jpeg"/><Relationship Id="rId10" Type="http://schemas.openxmlformats.org/officeDocument/2006/relationships/image" Target="../media/image131.png"/><Relationship Id="rId4" Type="http://schemas.openxmlformats.org/officeDocument/2006/relationships/hyperlink" Target="https://www.bing.com/ck/a?!&amp;&amp;p=8ca4ae5a2d4480d0JmltdHM9MTcxMTMyNDgwMCZpZ3VpZD0zNWYwNjU0Yy1iMjU5LTZlODUtMDgyOC03MTVjYjNhMTZmODImaW5zaWQ9NTcxMw&amp;ptn=3&amp;ver=2&amp;hsh=3&amp;fclid=35f0654c-b259-6e85-0828-715cb3a16f82&amp;u=a1L2ltYWdlcy9zZWFyY2g_cT1henVyZSUyMGxvZ28mRk9STT1JUUZSQkEmaWQ9QzVGREUyMjIzM0Y3N0Q1MDhDMzdBQTZEN0Y0OUI4NEUzNjI4Qjk0Nw&amp;ntb=1" TargetMode="External"/><Relationship Id="rId9" Type="http://schemas.openxmlformats.org/officeDocument/2006/relationships/image" Target="../media/image130.emf"/></Relationships>
</file>

<file path=ppt/slides/_rels/slide22.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139.xml"/><Relationship Id="rId5" Type="http://schemas.openxmlformats.org/officeDocument/2006/relationships/image" Target="../media/image137.svg"/><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8.xml"/></Relationships>
</file>

<file path=ppt/slides/_rels/slide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38.xml"/></Relationships>
</file>

<file path=ppt/slides/_rels/slide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6.xml"/><Relationship Id="rId4" Type="http://schemas.openxmlformats.org/officeDocument/2006/relationships/image" Target="../media/image1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144.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49.png"/><Relationship Id="rId7"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138.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50.png"/></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xml"/><Relationship Id="rId1" Type="http://schemas.openxmlformats.org/officeDocument/2006/relationships/slideLayout" Target="../slideLayouts/slideLayout145.xml"/><Relationship Id="rId4" Type="http://schemas.openxmlformats.org/officeDocument/2006/relationships/image" Target="../media/image152.png"/></Relationships>
</file>

<file path=ppt/slides/_rels/slide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5.xml"/><Relationship Id="rId1" Type="http://schemas.openxmlformats.org/officeDocument/2006/relationships/slideLayout" Target="../slideLayouts/slideLayout145.xml"/><Relationship Id="rId5" Type="http://schemas.openxmlformats.org/officeDocument/2006/relationships/image" Target="../media/image155.png"/><Relationship Id="rId4" Type="http://schemas.openxmlformats.org/officeDocument/2006/relationships/image" Target="../media/image154.png"/></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140.xml"/><Relationship Id="rId4" Type="http://schemas.openxmlformats.org/officeDocument/2006/relationships/image" Target="../media/image156.png"/></Relationships>
</file>

<file path=ppt/slides/_rels/slide3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57.jpeg"/><Relationship Id="rId7" Type="http://schemas.openxmlformats.org/officeDocument/2006/relationships/image" Target="../media/image128.jpeg"/><Relationship Id="rId2" Type="http://schemas.openxmlformats.org/officeDocument/2006/relationships/notesSlide" Target="../notesSlides/notesSlide27.xml"/><Relationship Id="rId1" Type="http://schemas.openxmlformats.org/officeDocument/2006/relationships/slideLayout" Target="../slideLayouts/slideLayout138.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jpeg"/><Relationship Id="rId9" Type="http://schemas.openxmlformats.org/officeDocument/2006/relationships/image" Target="../media/image161.png"/></Relationships>
</file>

<file path=ppt/slides/_rels/slide3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xml"/><Relationship Id="rId1" Type="http://schemas.openxmlformats.org/officeDocument/2006/relationships/slideLayout" Target="../slideLayouts/slideLayout240.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hyperlink" Target="https://a16z.com/generative-ai-enterprise-2024/"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p:nvPr>
        </p:nvSpPr>
        <p:spPr/>
        <p:txBody>
          <a:bodyPr>
            <a:normAutofit/>
          </a:bodyPr>
          <a:lstStyle/>
          <a:p>
            <a:r>
              <a:rPr lang="en-US" sz="4800" dirty="0">
                <a:latin typeface="+mn-lt"/>
              </a:rPr>
              <a:t>Gen AI Workshop </a:t>
            </a:r>
            <a:br>
              <a:rPr lang="en-US" sz="4800" dirty="0">
                <a:latin typeface="+mn-lt"/>
              </a:rPr>
            </a:br>
            <a:r>
              <a:rPr lang="en-US" sz="4800" dirty="0">
                <a:latin typeface="+mn-lt"/>
              </a:rPr>
              <a:t>IA as a Service</a:t>
            </a:r>
          </a:p>
        </p:txBody>
      </p:sp>
      <p:sp>
        <p:nvSpPr>
          <p:cNvPr id="3" name="Text Placeholder 2">
            <a:extLst>
              <a:ext uri="{FF2B5EF4-FFF2-40B4-BE49-F238E27FC236}">
                <a16:creationId xmlns:a16="http://schemas.microsoft.com/office/drawing/2014/main" id="{CF52DC3E-95D3-440B-91B8-7B2F5521EA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2004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C688C07-6247-F506-26AE-14C72746B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233" y="309376"/>
            <a:ext cx="11971534" cy="5576417"/>
          </a:xfrm>
          <a:prstGeom prst="rect">
            <a:avLst/>
          </a:prstGeom>
        </p:spPr>
      </p:pic>
    </p:spTree>
    <p:extLst>
      <p:ext uri="{BB962C8B-B14F-4D97-AF65-F5344CB8AC3E}">
        <p14:creationId xmlns:p14="http://schemas.microsoft.com/office/powerpoint/2010/main" val="2988733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32799A1-46AC-E36B-0603-64DEFE08A9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4260" y="312753"/>
            <a:ext cx="9843247" cy="6722777"/>
          </a:xfrm>
          <a:prstGeom prst="rect">
            <a:avLst/>
          </a:prstGeom>
        </p:spPr>
      </p:pic>
    </p:spTree>
    <p:extLst>
      <p:ext uri="{BB962C8B-B14F-4D97-AF65-F5344CB8AC3E}">
        <p14:creationId xmlns:p14="http://schemas.microsoft.com/office/powerpoint/2010/main" val="395168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LMOps lifecycle">
            <a:extLst>
              <a:ext uri="{FF2B5EF4-FFF2-40B4-BE49-F238E27FC236}">
                <a16:creationId xmlns:a16="http://schemas.microsoft.com/office/drawing/2014/main" id="{D0E208B3-AF4B-C039-543D-F617F13A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15" y="472966"/>
            <a:ext cx="11351171" cy="6385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E99F8C-70A9-01DA-A433-63C236D602D9}"/>
              </a:ext>
            </a:extLst>
          </p:cNvPr>
          <p:cNvSpPr>
            <a:spLocks noGrp="1"/>
          </p:cNvSpPr>
          <p:nvPr>
            <p:ph type="title" idx="4294967295"/>
          </p:nvPr>
        </p:nvSpPr>
        <p:spPr>
          <a:xfrm>
            <a:off x="118946" y="91869"/>
            <a:ext cx="11080750" cy="554037"/>
          </a:xfrm>
        </p:spPr>
        <p:txBody>
          <a:bodyPr>
            <a:noAutofit/>
          </a:bodyPr>
          <a:lstStyle/>
          <a:p>
            <a:r>
              <a:rPr lang="en-US" sz="3600">
                <a:solidFill>
                  <a:schemeClr val="bg1"/>
                </a:solidFill>
              </a:rPr>
              <a:t>What are the steps I take when I’m doing this?</a:t>
            </a:r>
            <a:endParaRPr lang="en-US" sz="3600" dirty="0">
              <a:solidFill>
                <a:schemeClr val="bg1"/>
              </a:solidFill>
            </a:endParaRPr>
          </a:p>
        </p:txBody>
      </p:sp>
    </p:spTree>
    <p:extLst>
      <p:ext uri="{BB962C8B-B14F-4D97-AF65-F5344CB8AC3E}">
        <p14:creationId xmlns:p14="http://schemas.microsoft.com/office/powerpoint/2010/main" val="7254139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9921F-09F3-7C53-2665-68821898E2D4}"/>
              </a:ext>
            </a:extLst>
          </p:cNvPr>
          <p:cNvSpPr>
            <a:spLocks noGrp="1"/>
          </p:cNvSpPr>
          <p:nvPr>
            <p:ph type="title"/>
          </p:nvPr>
        </p:nvSpPr>
        <p:spPr/>
        <p:txBody>
          <a:bodyPr/>
          <a:lstStyle/>
          <a:p>
            <a:r>
              <a:rPr lang="en-US" dirty="0"/>
              <a:t>AI Tools Options for Developers (1/2)</a:t>
            </a:r>
          </a:p>
        </p:txBody>
      </p:sp>
      <p:sp>
        <p:nvSpPr>
          <p:cNvPr id="5" name="Content Placeholder 4">
            <a:extLst>
              <a:ext uri="{FF2B5EF4-FFF2-40B4-BE49-F238E27FC236}">
                <a16:creationId xmlns:a16="http://schemas.microsoft.com/office/drawing/2014/main" id="{A8901F4B-83CD-5D38-B397-746DEFA90382}"/>
              </a:ext>
            </a:extLst>
          </p:cNvPr>
          <p:cNvSpPr>
            <a:spLocks noGrp="1"/>
          </p:cNvSpPr>
          <p:nvPr>
            <p:ph sz="quarter" idx="12"/>
          </p:nvPr>
        </p:nvSpPr>
        <p:spPr>
          <a:xfrm>
            <a:off x="584200" y="1612900"/>
            <a:ext cx="11018838" cy="4487382"/>
          </a:xfrm>
        </p:spPr>
        <p:txBody>
          <a:bodyPr>
            <a:normAutofit fontScale="92500" lnSpcReduction="20000"/>
          </a:bodyPr>
          <a:lstStyle/>
          <a:p>
            <a:pPr marL="0" indent="0">
              <a:buNone/>
            </a:pPr>
            <a:r>
              <a:rPr lang="en-US" dirty="0"/>
              <a:t>AI tools from Microsoft, OpenAI, and GitHub</a:t>
            </a:r>
          </a:p>
          <a:p>
            <a:pPr lvl="1">
              <a:spcBef>
                <a:spcPts val="1200"/>
              </a:spcBef>
            </a:pPr>
            <a:r>
              <a:rPr lang="en-US" b="1" dirty="0" err="1"/>
              <a:t>VSCode</a:t>
            </a:r>
            <a:r>
              <a:rPr lang="en-US" b="1" dirty="0"/>
              <a:t> / VS2022/ GH Workspaces: </a:t>
            </a:r>
            <a:r>
              <a:rPr lang="en-US" dirty="0"/>
              <a:t>Developer IDE with AI Extensions &amp; Capabilities</a:t>
            </a:r>
          </a:p>
          <a:p>
            <a:pPr lvl="1">
              <a:spcBef>
                <a:spcPts val="1200"/>
              </a:spcBef>
            </a:pPr>
            <a:r>
              <a:rPr lang="en-US" b="1" dirty="0"/>
              <a:t>GitHub Copilot</a:t>
            </a:r>
            <a:r>
              <a:rPr lang="en-US" dirty="0"/>
              <a:t>: works in the code editor to improve coding efficiency and accuracy</a:t>
            </a:r>
          </a:p>
          <a:p>
            <a:pPr lvl="1">
              <a:spcBef>
                <a:spcPts val="1200"/>
              </a:spcBef>
            </a:pPr>
            <a:r>
              <a:rPr lang="en-US" b="1" dirty="0"/>
              <a:t>Azure AI services</a:t>
            </a:r>
            <a:r>
              <a:rPr lang="en-US" dirty="0"/>
              <a:t>: enables developers to build AI-powered apps without ML expertise</a:t>
            </a:r>
          </a:p>
          <a:p>
            <a:pPr lvl="1">
              <a:spcBef>
                <a:spcPts val="1200"/>
              </a:spcBef>
            </a:pPr>
            <a:r>
              <a:rPr lang="en-US" b="1" dirty="0"/>
              <a:t>Azure AI Studio</a:t>
            </a:r>
            <a:r>
              <a:rPr lang="en-US" dirty="0"/>
              <a:t>: enables developers to build, train, and deploy machine learning models</a:t>
            </a:r>
          </a:p>
          <a:p>
            <a:pPr lvl="1">
              <a:spcBef>
                <a:spcPts val="1200"/>
              </a:spcBef>
            </a:pPr>
            <a:r>
              <a:rPr lang="en-US" b="1" dirty="0"/>
              <a:t>AI Builder</a:t>
            </a:r>
            <a:r>
              <a:rPr lang="en-US" dirty="0"/>
              <a:t>: enables users to add AI capabilities to their apps without tech expertise</a:t>
            </a:r>
          </a:p>
          <a:p>
            <a:pPr lvl="1">
              <a:spcBef>
                <a:spcPts val="1200"/>
              </a:spcBef>
            </a:pPr>
            <a:r>
              <a:rPr lang="en-US" b="1" dirty="0"/>
              <a:t>Visual Studio </a:t>
            </a:r>
            <a:r>
              <a:rPr lang="en-US" b="1" dirty="0" err="1"/>
              <a:t>IntelliCode</a:t>
            </a:r>
            <a:r>
              <a:rPr lang="en-US" dirty="0"/>
              <a:t>: provides AI-powered code completions and refactoring assistance</a:t>
            </a:r>
          </a:p>
          <a:p>
            <a:pPr lvl="1">
              <a:spcBef>
                <a:spcPts val="1200"/>
              </a:spcBef>
            </a:pPr>
            <a:r>
              <a:rPr lang="en-US" b="1" dirty="0"/>
              <a:t>LLMs (GPT)</a:t>
            </a:r>
            <a:r>
              <a:rPr lang="en-US" dirty="0"/>
              <a:t>: Large Language Models, trained on a wide range of topics, from different partners apart from OpenAI (Meta Llama, </a:t>
            </a:r>
            <a:r>
              <a:rPr lang="en-US" dirty="0" err="1"/>
              <a:t>HuggingFace</a:t>
            </a:r>
            <a:r>
              <a:rPr lang="en-US" dirty="0"/>
              <a:t>, Microsoft, Google Gemini,…)</a:t>
            </a:r>
          </a:p>
          <a:p>
            <a:endParaRPr lang="en-US" dirty="0"/>
          </a:p>
        </p:txBody>
      </p:sp>
    </p:spTree>
    <p:extLst>
      <p:ext uri="{BB962C8B-B14F-4D97-AF65-F5344CB8AC3E}">
        <p14:creationId xmlns:p14="http://schemas.microsoft.com/office/powerpoint/2010/main" val="1110989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9921F-09F3-7C53-2665-68821898E2D4}"/>
              </a:ext>
            </a:extLst>
          </p:cNvPr>
          <p:cNvSpPr>
            <a:spLocks noGrp="1"/>
          </p:cNvSpPr>
          <p:nvPr>
            <p:ph type="title"/>
          </p:nvPr>
        </p:nvSpPr>
        <p:spPr/>
        <p:txBody>
          <a:bodyPr>
            <a:normAutofit fontScale="90000"/>
          </a:bodyPr>
          <a:lstStyle/>
          <a:p>
            <a:r>
              <a:rPr lang="en-US" dirty="0"/>
              <a:t>AI Tools Options for Developers (2/2)</a:t>
            </a:r>
          </a:p>
        </p:txBody>
      </p:sp>
      <p:sp>
        <p:nvSpPr>
          <p:cNvPr id="5" name="Content Placeholder 4">
            <a:extLst>
              <a:ext uri="{FF2B5EF4-FFF2-40B4-BE49-F238E27FC236}">
                <a16:creationId xmlns:a16="http://schemas.microsoft.com/office/drawing/2014/main" id="{A8901F4B-83CD-5D38-B397-746DEFA90382}"/>
              </a:ext>
            </a:extLst>
          </p:cNvPr>
          <p:cNvSpPr>
            <a:spLocks noGrp="1"/>
          </p:cNvSpPr>
          <p:nvPr>
            <p:ph sz="quarter" idx="12"/>
          </p:nvPr>
        </p:nvSpPr>
        <p:spPr>
          <a:xfrm>
            <a:off x="584200" y="1612900"/>
            <a:ext cx="11018838" cy="5256824"/>
          </a:xfrm>
        </p:spPr>
        <p:txBody>
          <a:bodyPr>
            <a:normAutofit fontScale="92500" lnSpcReduction="10000"/>
          </a:bodyPr>
          <a:lstStyle/>
          <a:p>
            <a:pPr marL="0" indent="0">
              <a:buNone/>
            </a:pPr>
            <a:r>
              <a:rPr lang="en-US" dirty="0"/>
              <a:t>AI tools from Microsoft, OpenAI, and GitHub</a:t>
            </a:r>
          </a:p>
          <a:p>
            <a:pPr lvl="1">
              <a:spcBef>
                <a:spcPts val="1200"/>
              </a:spcBef>
            </a:pPr>
            <a:r>
              <a:rPr lang="en-US" b="1" dirty="0"/>
              <a:t>Copilot Studio: </a:t>
            </a:r>
            <a:r>
              <a:rPr lang="en-US" dirty="0"/>
              <a:t>PowerApps alike low-code/no-code environment to develop custom Copilots</a:t>
            </a:r>
          </a:p>
          <a:p>
            <a:pPr lvl="1">
              <a:spcBef>
                <a:spcPts val="1200"/>
              </a:spcBef>
            </a:pPr>
            <a:r>
              <a:rPr lang="en-US" b="1" dirty="0"/>
              <a:t>Azure AI Search: </a:t>
            </a:r>
            <a:r>
              <a:rPr lang="en-US" dirty="0"/>
              <a:t>Index backend for RAG (Retrieval Augmented Generation) using your own data</a:t>
            </a:r>
          </a:p>
          <a:p>
            <a:pPr lvl="1">
              <a:spcBef>
                <a:spcPts val="1200"/>
              </a:spcBef>
            </a:pPr>
            <a:r>
              <a:rPr lang="en-US" b="1" dirty="0"/>
              <a:t>Azure ML: </a:t>
            </a:r>
            <a:r>
              <a:rPr lang="en-US" dirty="0"/>
              <a:t>Machine Learning integration for training your own data models</a:t>
            </a:r>
          </a:p>
          <a:p>
            <a:pPr lvl="1">
              <a:spcBef>
                <a:spcPts val="1200"/>
              </a:spcBef>
            </a:pPr>
            <a:r>
              <a:rPr lang="en-US" b="1" dirty="0"/>
              <a:t>Prompt Flow</a:t>
            </a:r>
            <a:r>
              <a:rPr lang="en-US" dirty="0"/>
              <a:t>: create flows that link LLMs, prompts, Python code and other tools together</a:t>
            </a:r>
            <a:endParaRPr lang="en-US" b="1" dirty="0"/>
          </a:p>
          <a:p>
            <a:pPr lvl="1">
              <a:spcBef>
                <a:spcPts val="1200"/>
              </a:spcBef>
            </a:pPr>
            <a:r>
              <a:rPr lang="en-US" b="1" dirty="0" err="1"/>
              <a:t>LangChain</a:t>
            </a:r>
            <a:r>
              <a:rPr lang="en-US" b="1" dirty="0"/>
              <a:t>: </a:t>
            </a:r>
            <a:r>
              <a:rPr lang="en-US" dirty="0" err="1"/>
              <a:t>OpenSource</a:t>
            </a:r>
            <a:r>
              <a:rPr lang="en-US" dirty="0"/>
              <a:t> Framework to create chains (prompts) using connectors</a:t>
            </a:r>
          </a:p>
          <a:p>
            <a:pPr lvl="1">
              <a:spcBef>
                <a:spcPts val="1200"/>
              </a:spcBef>
            </a:pPr>
            <a:r>
              <a:rPr lang="en-US" b="1" dirty="0"/>
              <a:t>Semantic Kernel SDK</a:t>
            </a:r>
            <a:r>
              <a:rPr lang="en-US" dirty="0"/>
              <a:t>: provides the framework needed to create fully automated AI agents</a:t>
            </a:r>
          </a:p>
          <a:p>
            <a:pPr marL="228600" lvl="1" indent="0">
              <a:spcBef>
                <a:spcPts val="1200"/>
              </a:spcBef>
              <a:buNone/>
            </a:pPr>
            <a:br>
              <a:rPr lang="en-US" dirty="0"/>
            </a:br>
            <a:endParaRPr lang="en-US" dirty="0"/>
          </a:p>
          <a:p>
            <a:pPr lvl="1">
              <a:spcBef>
                <a:spcPts val="1200"/>
              </a:spcBef>
            </a:pPr>
            <a:r>
              <a:rPr lang="en-US" b="1" dirty="0" err="1"/>
              <a:t>Etc</a:t>
            </a:r>
            <a:r>
              <a:rPr lang="en-US" b="1" dirty="0"/>
              <a:t>, </a:t>
            </a:r>
            <a:r>
              <a:rPr lang="en-US" b="1" dirty="0" err="1"/>
              <a:t>etc</a:t>
            </a:r>
            <a:r>
              <a:rPr lang="en-US" b="1" dirty="0"/>
              <a:t>, </a:t>
            </a:r>
            <a:r>
              <a:rPr lang="en-US" b="1" dirty="0" err="1"/>
              <a:t>etc</a:t>
            </a:r>
            <a:r>
              <a:rPr lang="en-US" b="1" dirty="0"/>
              <a:t>,… </a:t>
            </a:r>
            <a:r>
              <a:rPr lang="en-US" b="1" dirty="0">
                <a:sym typeface="Wingdings" panose="05000000000000000000" pitchFamily="2" charset="2"/>
              </a:rPr>
              <a:t></a:t>
            </a:r>
            <a:endParaRPr lang="en-US" b="1" dirty="0"/>
          </a:p>
          <a:p>
            <a:endParaRPr lang="en-US" dirty="0"/>
          </a:p>
        </p:txBody>
      </p:sp>
    </p:spTree>
    <p:extLst>
      <p:ext uri="{BB962C8B-B14F-4D97-AF65-F5344CB8AC3E}">
        <p14:creationId xmlns:p14="http://schemas.microsoft.com/office/powerpoint/2010/main" val="2424482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18">
            <a:extLst>
              <a:ext uri="{FF2B5EF4-FFF2-40B4-BE49-F238E27FC236}">
                <a16:creationId xmlns:a16="http://schemas.microsoft.com/office/drawing/2014/main" id="{D9846595-DAE9-3903-6331-A8124306EF4E}"/>
              </a:ext>
              <a:ext uri="{C183D7F6-B498-43B3-948B-1728B52AA6E4}">
                <adec:decorative xmlns:adec="http://schemas.microsoft.com/office/drawing/2017/decorative" val="1"/>
              </a:ext>
            </a:extLst>
          </p:cNvPr>
          <p:cNvSpPr/>
          <p:nvPr/>
        </p:nvSpPr>
        <p:spPr bwMode="auto">
          <a:xfrm>
            <a:off x="3565985"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3" name="Rounded Rectangle 18">
            <a:extLst>
              <a:ext uri="{FF2B5EF4-FFF2-40B4-BE49-F238E27FC236}">
                <a16:creationId xmlns:a16="http://schemas.microsoft.com/office/drawing/2014/main" id="{37AC8D2E-D522-9024-3A92-E1BECD510958}"/>
              </a:ext>
              <a:ext uri="{C183D7F6-B498-43B3-948B-1728B52AA6E4}">
                <adec:decorative xmlns:adec="http://schemas.microsoft.com/office/drawing/2017/decorative" val="1"/>
              </a:ext>
            </a:extLst>
          </p:cNvPr>
          <p:cNvSpPr/>
          <p:nvPr/>
        </p:nvSpPr>
        <p:spPr bwMode="auto">
          <a:xfrm>
            <a:off x="5443204"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4" name="Rounded Rectangle 18">
            <a:extLst>
              <a:ext uri="{FF2B5EF4-FFF2-40B4-BE49-F238E27FC236}">
                <a16:creationId xmlns:a16="http://schemas.microsoft.com/office/drawing/2014/main" id="{817223F4-B68F-6B9F-E922-08950D8C779A}"/>
              </a:ext>
              <a:ext uri="{C183D7F6-B498-43B3-948B-1728B52AA6E4}">
                <adec:decorative xmlns:adec="http://schemas.microsoft.com/office/drawing/2017/decorative" val="1"/>
              </a:ext>
            </a:extLst>
          </p:cNvPr>
          <p:cNvSpPr/>
          <p:nvPr/>
        </p:nvSpPr>
        <p:spPr bwMode="auto">
          <a:xfrm>
            <a:off x="7320423"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5" name="Rounded Rectangle 18">
            <a:extLst>
              <a:ext uri="{FF2B5EF4-FFF2-40B4-BE49-F238E27FC236}">
                <a16:creationId xmlns:a16="http://schemas.microsoft.com/office/drawing/2014/main" id="{43864EB2-418A-6831-A400-218172727522}"/>
              </a:ext>
              <a:ext uri="{C183D7F6-B498-43B3-948B-1728B52AA6E4}">
                <adec:decorative xmlns:adec="http://schemas.microsoft.com/office/drawing/2017/decorative" val="1"/>
              </a:ext>
            </a:extLst>
          </p:cNvPr>
          <p:cNvSpPr/>
          <p:nvPr/>
        </p:nvSpPr>
        <p:spPr bwMode="auto">
          <a:xfrm>
            <a:off x="9191485" y="330687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121" name="Rectangle: Rounded Corners 4">
            <a:extLst>
              <a:ext uri="{FF2B5EF4-FFF2-40B4-BE49-F238E27FC236}">
                <a16:creationId xmlns:a16="http://schemas.microsoft.com/office/drawing/2014/main" id="{639A46B9-46CD-BCD1-17CF-9B8F6E5FCF1B}"/>
              </a:ext>
              <a:ext uri="{C183D7F6-B498-43B3-948B-1728B52AA6E4}">
                <adec:decorative xmlns:adec="http://schemas.microsoft.com/office/drawing/2017/decorative" val="0"/>
              </a:ext>
            </a:extLst>
          </p:cNvPr>
          <p:cNvSpPr/>
          <p:nvPr/>
        </p:nvSpPr>
        <p:spPr bwMode="auto">
          <a:xfrm>
            <a:off x="5081714" y="411557"/>
            <a:ext cx="2003637" cy="558505"/>
          </a:xfrm>
          <a:prstGeom prst="roundRect">
            <a:avLst>
              <a:gd name="adj" fmla="val 36259"/>
            </a:avLst>
          </a:prstGeom>
          <a:gradFill flip="none" rotWithShape="1">
            <a:gsLst>
              <a:gs pos="19000">
                <a:srgbClr val="AC35AF"/>
              </a:gs>
              <a:gs pos="78000">
                <a:srgbClr val="0078D4"/>
              </a:gs>
            </a:gsLst>
            <a:path path="circle">
              <a:fillToRect l="100000" t="100000"/>
            </a:path>
            <a:tileRect r="-100000" b="-100000"/>
          </a:gradFill>
        </p:spPr>
        <p:txBody>
          <a:bodyPr wrap="none" lIns="182861" tIns="36572" rIns="182861" bIns="731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0126" rtl="0" eaLnBrk="1" fontAlgn="base" latinLnBrk="0" hangingPunct="1">
              <a:lnSpc>
                <a:spcPct val="100000"/>
              </a:lnSpc>
              <a:spcBef>
                <a:spcPct val="0"/>
              </a:spcBef>
              <a:spcAft>
                <a:spcPct val="0"/>
              </a:spcAft>
              <a:buClrTx/>
              <a:buSzTx/>
              <a:buFontTx/>
              <a:buNone/>
              <a:tabLst>
                <a:tab pos="1480147" algn="l"/>
              </a:tabLst>
              <a:defRPr/>
            </a:pPr>
            <a:r>
              <a:rPr kumimoji="0" lang="en-US" sz="2158"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rPr>
              <a:t>Announcing</a:t>
            </a:r>
          </a:p>
        </p:txBody>
      </p:sp>
      <p:sp>
        <p:nvSpPr>
          <p:cNvPr id="77" name="Title 6">
            <a:extLst>
              <a:ext uri="{FF2B5EF4-FFF2-40B4-BE49-F238E27FC236}">
                <a16:creationId xmlns:a16="http://schemas.microsoft.com/office/drawing/2014/main" id="{32479608-520F-21FD-7678-5BF6FB0087BE}"/>
              </a:ext>
            </a:extLst>
          </p:cNvPr>
          <p:cNvSpPr txBox="1">
            <a:spLocks noGrp="1"/>
          </p:cNvSpPr>
          <p:nvPr>
            <p:ph type="title" idx="4294967295"/>
          </p:nvPr>
        </p:nvSpPr>
        <p:spPr>
          <a:xfrm>
            <a:off x="3622701" y="1130235"/>
            <a:ext cx="5762565"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320245"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Azure AI Foundry</a:t>
            </a:r>
            <a:endParaRPr kumimoji="0" lang="en-CA" sz="4000" b="1" i="0" u="none" strike="noStrike" kern="1200" cap="none" spc="0" normalizeH="0" baseline="0" noProof="0" dirty="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endParaRPr>
          </a:p>
        </p:txBody>
      </p:sp>
      <p:grpSp>
        <p:nvGrpSpPr>
          <p:cNvPr id="66" name="Group 65" descr="box containing logos">
            <a:extLst>
              <a:ext uri="{FF2B5EF4-FFF2-40B4-BE49-F238E27FC236}">
                <a16:creationId xmlns:a16="http://schemas.microsoft.com/office/drawing/2014/main" id="{D0B6F5CC-AECE-FDEC-6B6C-4892A4BDF73B}"/>
              </a:ext>
            </a:extLst>
          </p:cNvPr>
          <p:cNvGrpSpPr/>
          <p:nvPr/>
        </p:nvGrpSpPr>
        <p:grpSpPr>
          <a:xfrm>
            <a:off x="1081314" y="2072897"/>
            <a:ext cx="2128886" cy="3977628"/>
            <a:chOff x="13404490" y="5566003"/>
            <a:chExt cx="5065508" cy="9464437"/>
          </a:xfrm>
        </p:grpSpPr>
        <p:sp>
          <p:nvSpPr>
            <p:cNvPr id="67" name="Rounded Rectangle 6">
              <a:extLst>
                <a:ext uri="{FF2B5EF4-FFF2-40B4-BE49-F238E27FC236}">
                  <a16:creationId xmlns:a16="http://schemas.microsoft.com/office/drawing/2014/main" id="{4CA4ACBA-11E7-5F2C-0522-4761F11FF9F7}"/>
                </a:ext>
                <a:ext uri="{C183D7F6-B498-43B3-948B-1728B52AA6E4}">
                  <adec:decorative xmlns:adec="http://schemas.microsoft.com/office/drawing/2017/decorative" val="1"/>
                </a:ext>
              </a:extLst>
            </p:cNvPr>
            <p:cNvSpPr/>
            <p:nvPr/>
          </p:nvSpPr>
          <p:spPr bwMode="auto">
            <a:xfrm>
              <a:off x="13404490" y="5566003"/>
              <a:ext cx="5065508" cy="9464437"/>
            </a:xfrm>
            <a:prstGeom prst="roundRect">
              <a:avLst>
                <a:gd name="adj" fmla="val 7625"/>
              </a:avLst>
            </a:prstGeom>
            <a:ln w="15875" cap="rnd">
              <a:solidFill>
                <a:schemeClr val="accent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sp>
          <p:nvSpPr>
            <p:cNvPr id="68" name="TextBox 67">
              <a:extLst>
                <a:ext uri="{FF2B5EF4-FFF2-40B4-BE49-F238E27FC236}">
                  <a16:creationId xmlns:a16="http://schemas.microsoft.com/office/drawing/2014/main" id="{95FBA36C-EC82-CB04-EE99-40184BD8A428}"/>
                </a:ext>
                <a:ext uri="{C183D7F6-B498-43B3-948B-1728B52AA6E4}">
                  <adec:decorative xmlns:adec="http://schemas.microsoft.com/office/drawing/2017/decorative" val="1"/>
                </a:ext>
              </a:extLst>
            </p:cNvPr>
            <p:cNvSpPr txBox="1"/>
            <p:nvPr/>
          </p:nvSpPr>
          <p:spPr>
            <a:xfrm>
              <a:off x="14392191" y="9203395"/>
              <a:ext cx="3090104"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Visual Studio</a:t>
              </a:r>
            </a:p>
          </p:txBody>
        </p:sp>
        <p:pic>
          <p:nvPicPr>
            <p:cNvPr id="69" name="Picture 68">
              <a:extLst>
                <a:ext uri="{FF2B5EF4-FFF2-40B4-BE49-F238E27FC236}">
                  <a16:creationId xmlns:a16="http://schemas.microsoft.com/office/drawing/2014/main" id="{A7ACA248-36A6-E001-8980-CE8934D7EF0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3043" y="8299544"/>
              <a:ext cx="1148400" cy="717746"/>
            </a:xfrm>
            <a:prstGeom prst="rect">
              <a:avLst/>
            </a:prstGeom>
            <a:ln w="6657" cap="flat">
              <a:noFill/>
              <a:prstDash val="solid"/>
              <a:miter/>
            </a:ln>
            <a:effectLst/>
          </p:spPr>
        </p:pic>
        <p:pic>
          <p:nvPicPr>
            <p:cNvPr id="70" name="Picture 69">
              <a:extLst>
                <a:ext uri="{FF2B5EF4-FFF2-40B4-BE49-F238E27FC236}">
                  <a16:creationId xmlns:a16="http://schemas.microsoft.com/office/drawing/2014/main" id="{666535D4-9194-168F-9717-8A32751D64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580912" y="6233389"/>
              <a:ext cx="712664" cy="712659"/>
            </a:xfrm>
            <a:prstGeom prst="rect">
              <a:avLst/>
            </a:prstGeom>
            <a:effectLst/>
          </p:spPr>
        </p:pic>
        <p:sp>
          <p:nvSpPr>
            <p:cNvPr id="71" name="TextBox 70">
              <a:extLst>
                <a:ext uri="{FF2B5EF4-FFF2-40B4-BE49-F238E27FC236}">
                  <a16:creationId xmlns:a16="http://schemas.microsoft.com/office/drawing/2014/main" id="{AF2FD971-77AA-7DBA-0D9C-F22090B525D0}"/>
                </a:ext>
                <a:ext uri="{C183D7F6-B498-43B3-948B-1728B52AA6E4}">
                  <adec:decorative xmlns:adec="http://schemas.microsoft.com/office/drawing/2017/decorative" val="1"/>
                </a:ext>
              </a:extLst>
            </p:cNvPr>
            <p:cNvSpPr txBox="1"/>
            <p:nvPr/>
          </p:nvSpPr>
          <p:spPr>
            <a:xfrm>
              <a:off x="14215688" y="7212548"/>
              <a:ext cx="3443107"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Copilot Studio</a:t>
              </a:r>
            </a:p>
          </p:txBody>
        </p:sp>
        <p:pic>
          <p:nvPicPr>
            <p:cNvPr id="72" name="Graphic 71">
              <a:extLst>
                <a:ext uri="{FF2B5EF4-FFF2-40B4-BE49-F238E27FC236}">
                  <a16:creationId xmlns:a16="http://schemas.microsoft.com/office/drawing/2014/main" id="{F6AEEA9A-F0CB-1775-9D0A-531A96735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87220" y="10290391"/>
              <a:ext cx="700046" cy="690452"/>
            </a:xfrm>
            <a:prstGeom prst="rect">
              <a:avLst/>
            </a:prstGeom>
          </p:spPr>
        </p:pic>
        <p:sp>
          <p:nvSpPr>
            <p:cNvPr id="73" name="TextBox 72">
              <a:extLst>
                <a:ext uri="{FF2B5EF4-FFF2-40B4-BE49-F238E27FC236}">
                  <a16:creationId xmlns:a16="http://schemas.microsoft.com/office/drawing/2014/main" id="{AB4586C4-3791-84D9-2590-67ED515A9FCD}"/>
                </a:ext>
                <a:ext uri="{C183D7F6-B498-43B3-948B-1728B52AA6E4}">
                  <adec:decorative xmlns:adec="http://schemas.microsoft.com/office/drawing/2017/decorative" val="1"/>
                </a:ext>
              </a:extLst>
            </p:cNvPr>
            <p:cNvSpPr txBox="1"/>
            <p:nvPr/>
          </p:nvSpPr>
          <p:spPr>
            <a:xfrm>
              <a:off x="15106887" y="11166942"/>
              <a:ext cx="1660712" cy="615553"/>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GitHub</a:t>
              </a:r>
            </a:p>
          </p:txBody>
        </p:sp>
        <p:sp>
          <p:nvSpPr>
            <p:cNvPr id="74" name="Rounded Rectangle 6">
              <a:extLst>
                <a:ext uri="{FF2B5EF4-FFF2-40B4-BE49-F238E27FC236}">
                  <a16:creationId xmlns:a16="http://schemas.microsoft.com/office/drawing/2014/main" id="{4E232761-C6A8-DAB6-AFAF-8125A02C9A26}"/>
                </a:ext>
                <a:ext uri="{C183D7F6-B498-43B3-948B-1728B52AA6E4}">
                  <adec:decorative xmlns:adec="http://schemas.microsoft.com/office/drawing/2017/decorative" val="1"/>
                </a:ext>
              </a:extLst>
            </p:cNvPr>
            <p:cNvSpPr/>
            <p:nvPr/>
          </p:nvSpPr>
          <p:spPr bwMode="auto">
            <a:xfrm>
              <a:off x="14417596" y="13248568"/>
              <a:ext cx="3039294" cy="1231106"/>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Azure AI </a:t>
              </a:r>
              <a:b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b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Foundry SDK</a:t>
              </a:r>
            </a:p>
          </p:txBody>
        </p:sp>
        <p:pic>
          <p:nvPicPr>
            <p:cNvPr id="75" name="!! business central">
              <a:extLst>
                <a:ext uri="{FF2B5EF4-FFF2-40B4-BE49-F238E27FC236}">
                  <a16:creationId xmlns:a16="http://schemas.microsoft.com/office/drawing/2014/main" id="{E95EB525-A5C6-9118-123A-309E5D8D5A46}"/>
                </a:ext>
                <a:ext uri="{C183D7F6-B498-43B3-948B-1728B52AA6E4}">
                  <adec:decorative xmlns:adec="http://schemas.microsoft.com/office/drawing/2017/decorative" val="0"/>
                </a:ext>
              </a:extLst>
            </p:cNvPr>
            <p:cNvPicPr>
              <a:picLocks noChangeAspect="1"/>
            </p:cNvPicPr>
            <p:nvPr/>
          </p:nvPicPr>
          <p:blipFill>
            <a:blip r:embed="rId7">
              <a:extLst>
                <a:ext uri="{96DAC541-7B7A-43D3-8B79-37D633B846F1}">
                  <asvg:svgBlip xmlns:asvg="http://schemas.microsoft.com/office/drawing/2016/SVG/main" r:embed="rId8"/>
                </a:ext>
              </a:extLst>
            </a:blip>
            <a:srcRect l="3" r="3"/>
            <a:stretch/>
          </p:blipFill>
          <p:spPr>
            <a:xfrm>
              <a:off x="15563780" y="12315494"/>
              <a:ext cx="746923" cy="746970"/>
            </a:xfrm>
            <a:prstGeom prst="rect">
              <a:avLst/>
            </a:prstGeom>
          </p:spPr>
        </p:pic>
      </p:grpSp>
      <p:sp>
        <p:nvSpPr>
          <p:cNvPr id="76" name="Rounded Rectangle 6">
            <a:extLst>
              <a:ext uri="{FF2B5EF4-FFF2-40B4-BE49-F238E27FC236}">
                <a16:creationId xmlns:a16="http://schemas.microsoft.com/office/drawing/2014/main" id="{2C81A793-B652-19E6-530A-EE54E42C23C8}"/>
              </a:ext>
              <a:ext uri="{C183D7F6-B498-43B3-948B-1728B52AA6E4}">
                <adec:decorative xmlns:adec="http://schemas.microsoft.com/office/drawing/2017/decorative" val="1"/>
              </a:ext>
            </a:extLst>
          </p:cNvPr>
          <p:cNvSpPr/>
          <p:nvPr/>
        </p:nvSpPr>
        <p:spPr bwMode="auto">
          <a:xfrm>
            <a:off x="3412473" y="2072897"/>
            <a:ext cx="7698212" cy="3977633"/>
          </a:xfrm>
          <a:prstGeom prst="roundRect">
            <a:avLst>
              <a:gd name="adj" fmla="val 4043"/>
            </a:avLst>
          </a:prstGeom>
          <a:ln w="15875" cap="rnd">
            <a:gradFill flip="none" rotWithShape="1">
              <a:gsLst>
                <a:gs pos="32000">
                  <a:srgbClr val="AC35AF"/>
                </a:gs>
                <a:gs pos="68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pic>
        <p:nvPicPr>
          <p:cNvPr id="78" name="Graphic 77">
            <a:extLst>
              <a:ext uri="{FF2B5EF4-FFF2-40B4-BE49-F238E27FC236}">
                <a16:creationId xmlns:a16="http://schemas.microsoft.com/office/drawing/2014/main" id="{42297215-1E01-1B73-3EC9-CDAC4A6739A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5012" y="1217983"/>
            <a:ext cx="616451" cy="616448"/>
          </a:xfrm>
          <a:prstGeom prst="rect">
            <a:avLst/>
          </a:prstGeom>
          <a:effectLst/>
        </p:spPr>
      </p:pic>
      <p:grpSp>
        <p:nvGrpSpPr>
          <p:cNvPr id="79" name="Group 78" descr="text box for model catalog">
            <a:extLst>
              <a:ext uri="{FF2B5EF4-FFF2-40B4-BE49-F238E27FC236}">
                <a16:creationId xmlns:a16="http://schemas.microsoft.com/office/drawing/2014/main" id="{5783A2C7-8D59-D877-0857-D5EAC6B0D277}"/>
              </a:ext>
            </a:extLst>
          </p:cNvPr>
          <p:cNvGrpSpPr/>
          <p:nvPr/>
        </p:nvGrpSpPr>
        <p:grpSpPr>
          <a:xfrm>
            <a:off x="3565985" y="2249615"/>
            <a:ext cx="7392088" cy="964505"/>
            <a:chOff x="13897816" y="5177249"/>
            <a:chExt cx="23410771" cy="2294960"/>
          </a:xfrm>
        </p:grpSpPr>
        <p:sp>
          <p:nvSpPr>
            <p:cNvPr id="80" name="Rounded Rectangle 6">
              <a:extLst>
                <a:ext uri="{FF2B5EF4-FFF2-40B4-BE49-F238E27FC236}">
                  <a16:creationId xmlns:a16="http://schemas.microsoft.com/office/drawing/2014/main" id="{AD5C3B97-A053-34D8-653C-76CD1A271196}"/>
                </a:ext>
                <a:ext uri="{C183D7F6-B498-43B3-948B-1728B52AA6E4}">
                  <adec:decorative xmlns:adec="http://schemas.microsoft.com/office/drawing/2017/decorative" val="1"/>
                </a:ext>
              </a:extLst>
            </p:cNvPr>
            <p:cNvSpPr/>
            <p:nvPr/>
          </p:nvSpPr>
          <p:spPr bwMode="auto">
            <a:xfrm>
              <a:off x="13897816" y="5177249"/>
              <a:ext cx="23410768" cy="2280976"/>
            </a:xfrm>
            <a:prstGeom prst="roundRect">
              <a:avLst>
                <a:gd name="adj" fmla="val 13869"/>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81" name="Rounded Rectangle 6">
              <a:extLst>
                <a:ext uri="{FF2B5EF4-FFF2-40B4-BE49-F238E27FC236}">
                  <a16:creationId xmlns:a16="http://schemas.microsoft.com/office/drawing/2014/main" id="{68F6B3EE-D963-879B-801A-E4078409FF7B}"/>
                </a:ext>
                <a:ext uri="{C183D7F6-B498-43B3-948B-1728B52AA6E4}">
                  <adec:decorative xmlns:adec="http://schemas.microsoft.com/office/drawing/2017/decorative" val="1"/>
                </a:ext>
              </a:extLst>
            </p:cNvPr>
            <p:cNvSpPr/>
            <p:nvPr/>
          </p:nvSpPr>
          <p:spPr bwMode="auto">
            <a:xfrm>
              <a:off x="13897816" y="5177249"/>
              <a:ext cx="23410771" cy="1056295"/>
            </a:xfrm>
            <a:prstGeom prst="roundRect">
              <a:avLst>
                <a:gd name="adj" fmla="val 23496"/>
              </a:avLst>
            </a:prstGeom>
            <a:gradFill flip="none" rotWithShape="1">
              <a:gsLst>
                <a:gs pos="0">
                  <a:srgbClr val="AC35AF"/>
                </a:gs>
                <a:gs pos="95000">
                  <a:schemeClr val="accent3"/>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Model Catalog</a:t>
              </a:r>
            </a:p>
          </p:txBody>
        </p:sp>
        <p:sp>
          <p:nvSpPr>
            <p:cNvPr id="82" name="TextBox 81">
              <a:extLst>
                <a:ext uri="{FF2B5EF4-FFF2-40B4-BE49-F238E27FC236}">
                  <a16:creationId xmlns:a16="http://schemas.microsoft.com/office/drawing/2014/main" id="{15229199-7066-8ABA-97B6-BD2F8C65FBF1}"/>
                </a:ext>
              </a:extLst>
            </p:cNvPr>
            <p:cNvSpPr txBox="1"/>
            <p:nvPr/>
          </p:nvSpPr>
          <p:spPr>
            <a:xfrm>
              <a:off x="20714915" y="6213933"/>
              <a:ext cx="6119475" cy="1243400"/>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Open-source models</a:t>
              </a:r>
            </a:p>
          </p:txBody>
        </p:sp>
        <p:sp>
          <p:nvSpPr>
            <p:cNvPr id="83" name="TextBox 82">
              <a:extLst>
                <a:ext uri="{FF2B5EF4-FFF2-40B4-BE49-F238E27FC236}">
                  <a16:creationId xmlns:a16="http://schemas.microsoft.com/office/drawing/2014/main" id="{AFB5353E-CCA6-89F0-AA4D-546222597775}"/>
                </a:ext>
              </a:extLst>
            </p:cNvPr>
            <p:cNvSpPr txBox="1"/>
            <p:nvPr/>
          </p:nvSpPr>
          <p:spPr>
            <a:xfrm>
              <a:off x="14443915" y="6228806"/>
              <a:ext cx="5563159" cy="1213655"/>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Foundational models</a:t>
              </a:r>
            </a:p>
          </p:txBody>
        </p:sp>
        <p:sp>
          <p:nvSpPr>
            <p:cNvPr id="84" name="TextBox 83">
              <a:extLst>
                <a:ext uri="{FF2B5EF4-FFF2-40B4-BE49-F238E27FC236}">
                  <a16:creationId xmlns:a16="http://schemas.microsoft.com/office/drawing/2014/main" id="{2B49106C-D48D-717B-5FF8-9634C8AEE4DE}"/>
                </a:ext>
              </a:extLst>
            </p:cNvPr>
            <p:cNvSpPr txBox="1"/>
            <p:nvPr/>
          </p:nvSpPr>
          <p:spPr>
            <a:xfrm>
              <a:off x="27487296" y="6199061"/>
              <a:ext cx="3705718" cy="1273148"/>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Task models</a:t>
              </a:r>
            </a:p>
          </p:txBody>
        </p:sp>
        <p:sp>
          <p:nvSpPr>
            <p:cNvPr id="85" name="TextBox 84">
              <a:extLst>
                <a:ext uri="{FF2B5EF4-FFF2-40B4-BE49-F238E27FC236}">
                  <a16:creationId xmlns:a16="http://schemas.microsoft.com/office/drawing/2014/main" id="{7C3161ED-2587-8AD9-D0EF-F1E2994E376A}"/>
                </a:ext>
              </a:extLst>
            </p:cNvPr>
            <p:cNvSpPr txBox="1"/>
            <p:nvPr/>
          </p:nvSpPr>
          <p:spPr>
            <a:xfrm>
              <a:off x="32179349" y="6199056"/>
              <a:ext cx="4494808" cy="1273148"/>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Industry models</a:t>
              </a:r>
            </a:p>
          </p:txBody>
        </p:sp>
        <p:cxnSp>
          <p:nvCxnSpPr>
            <p:cNvPr id="86" name="Straight Connector 85">
              <a:extLst>
                <a:ext uri="{FF2B5EF4-FFF2-40B4-BE49-F238E27FC236}">
                  <a16:creationId xmlns:a16="http://schemas.microsoft.com/office/drawing/2014/main" id="{FDA0DA7B-DC16-12A9-2973-EEDDA2E1A08F}"/>
                </a:ext>
                <a:ext uri="{C183D7F6-B498-43B3-948B-1728B52AA6E4}">
                  <adec:decorative xmlns:adec="http://schemas.microsoft.com/office/drawing/2017/decorative" val="1"/>
                </a:ext>
              </a:extLst>
            </p:cNvPr>
            <p:cNvCxnSpPr>
              <a:cxnSpLocks/>
            </p:cNvCxnSpPr>
            <p:nvPr/>
          </p:nvCxnSpPr>
          <p:spPr>
            <a:xfrm flipV="1">
              <a:off x="20500072"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7" name="Straight Connector 86">
              <a:extLst>
                <a:ext uri="{FF2B5EF4-FFF2-40B4-BE49-F238E27FC236}">
                  <a16:creationId xmlns:a16="http://schemas.microsoft.com/office/drawing/2014/main" id="{03569361-F754-D590-3625-E5D0C1265D91}"/>
                </a:ext>
                <a:ext uri="{C183D7F6-B498-43B3-948B-1728B52AA6E4}">
                  <adec:decorative xmlns:adec="http://schemas.microsoft.com/office/drawing/2017/decorative" val="1"/>
                </a:ext>
              </a:extLst>
            </p:cNvPr>
            <p:cNvCxnSpPr>
              <a:cxnSpLocks/>
            </p:cNvCxnSpPr>
            <p:nvPr/>
          </p:nvCxnSpPr>
          <p:spPr>
            <a:xfrm flipV="1">
              <a:off x="27049232"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8" name="Straight Connector 87">
              <a:extLst>
                <a:ext uri="{FF2B5EF4-FFF2-40B4-BE49-F238E27FC236}">
                  <a16:creationId xmlns:a16="http://schemas.microsoft.com/office/drawing/2014/main" id="{72E1B8D9-109B-C6F9-08DC-D290D470DFD1}"/>
                </a:ext>
                <a:ext uri="{C183D7F6-B498-43B3-948B-1728B52AA6E4}">
                  <adec:decorative xmlns:adec="http://schemas.microsoft.com/office/drawing/2017/decorative" val="1"/>
                </a:ext>
              </a:extLst>
            </p:cNvPr>
            <p:cNvCxnSpPr>
              <a:cxnSpLocks/>
            </p:cNvCxnSpPr>
            <p:nvPr/>
          </p:nvCxnSpPr>
          <p:spPr>
            <a:xfrm flipV="1">
              <a:off x="31631080"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pic>
        <p:nvPicPr>
          <p:cNvPr id="90" name="Picture 89">
            <a:extLst>
              <a:ext uri="{FF2B5EF4-FFF2-40B4-BE49-F238E27FC236}">
                <a16:creationId xmlns:a16="http://schemas.microsoft.com/office/drawing/2014/main" id="{C39D082F-90FE-A58F-D94B-93CEE299C97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763353" y="3448181"/>
            <a:ext cx="615097" cy="615096"/>
          </a:xfrm>
          <a:prstGeom prst="rect">
            <a:avLst/>
          </a:prstGeom>
        </p:spPr>
      </p:pic>
      <p:sp>
        <p:nvSpPr>
          <p:cNvPr id="95" name="Text Placeholder 2">
            <a:extLst>
              <a:ext uri="{FF2B5EF4-FFF2-40B4-BE49-F238E27FC236}">
                <a16:creationId xmlns:a16="http://schemas.microsoft.com/office/drawing/2014/main" id="{8DD572C4-2A6D-1F90-E552-D705AF997997}"/>
              </a:ext>
            </a:extLst>
          </p:cNvPr>
          <p:cNvSpPr txBox="1">
            <a:spLocks/>
          </p:cNvSpPr>
          <p:nvPr/>
        </p:nvSpPr>
        <p:spPr>
          <a:xfrm>
            <a:off x="3763689" y="4226778"/>
            <a:ext cx="1371178"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OpenAI Service</a:t>
            </a:r>
            <a:endParaRPr kumimoji="0" lang="en-US" sz="1400" b="0"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a:ea typeface="+mn-ea"/>
              <a:cs typeface="Segoe UI" panose="020B0502040204020203" pitchFamily="34" charset="0"/>
            </a:endParaRPr>
          </a:p>
        </p:txBody>
      </p:sp>
      <p:sp>
        <p:nvSpPr>
          <p:cNvPr id="91" name="Text Placeholder 2">
            <a:extLst>
              <a:ext uri="{FF2B5EF4-FFF2-40B4-BE49-F238E27FC236}">
                <a16:creationId xmlns:a16="http://schemas.microsoft.com/office/drawing/2014/main" id="{A88D8277-F8D1-EFB4-0215-A1E6275F99FC}"/>
              </a:ext>
            </a:extLst>
          </p:cNvPr>
          <p:cNvSpPr txBox="1">
            <a:spLocks/>
          </p:cNvSpPr>
          <p:nvPr/>
        </p:nvSpPr>
        <p:spPr>
          <a:xfrm>
            <a:off x="5831059" y="4226778"/>
            <a:ext cx="990877"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t>
            </a:r>
            <a:b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AI Search</a:t>
            </a:r>
            <a:endParaRPr kumimoji="0" lang="en-US" sz="1400" b="0"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a:ea typeface="+mn-ea"/>
              <a:cs typeface="Segoe UI" panose="020B0502040204020203" pitchFamily="34" charset="0"/>
            </a:endParaRPr>
          </a:p>
        </p:txBody>
      </p:sp>
      <p:sp>
        <p:nvSpPr>
          <p:cNvPr id="93" name="Text Placeholder 2">
            <a:extLst>
              <a:ext uri="{FF2B5EF4-FFF2-40B4-BE49-F238E27FC236}">
                <a16:creationId xmlns:a16="http://schemas.microsoft.com/office/drawing/2014/main" id="{11A8D084-91E2-AFBB-13D3-1C769E014C00}"/>
              </a:ext>
            </a:extLst>
          </p:cNvPr>
          <p:cNvSpPr txBox="1">
            <a:spLocks/>
          </p:cNvSpPr>
          <p:nvPr/>
        </p:nvSpPr>
        <p:spPr>
          <a:xfrm>
            <a:off x="7391943" y="4226778"/>
            <a:ext cx="1623546"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AI</a:t>
            </a:r>
            <a:b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Agent Service</a:t>
            </a:r>
          </a:p>
        </p:txBody>
      </p:sp>
      <p:sp>
        <p:nvSpPr>
          <p:cNvPr id="89" name="Text Placeholder 2">
            <a:extLst>
              <a:ext uri="{FF2B5EF4-FFF2-40B4-BE49-F238E27FC236}">
                <a16:creationId xmlns:a16="http://schemas.microsoft.com/office/drawing/2014/main" id="{E2720D62-B6A4-56A7-8013-F3A72AA10593}"/>
              </a:ext>
            </a:extLst>
          </p:cNvPr>
          <p:cNvSpPr txBox="1">
            <a:spLocks/>
          </p:cNvSpPr>
          <p:nvPr/>
        </p:nvSpPr>
        <p:spPr>
          <a:xfrm>
            <a:off x="9453532" y="4226778"/>
            <a:ext cx="1242492"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AI Content Safety</a:t>
            </a:r>
          </a:p>
        </p:txBody>
      </p:sp>
      <p:pic>
        <p:nvPicPr>
          <p:cNvPr id="92" name="Picture 91">
            <a:extLst>
              <a:ext uri="{FF2B5EF4-FFF2-40B4-BE49-F238E27FC236}">
                <a16:creationId xmlns:a16="http://schemas.microsoft.com/office/drawing/2014/main" id="{FB4BEE11-8A7A-569E-B9F6-58BFC1BE6AC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8161" y="3423788"/>
            <a:ext cx="676606" cy="676606"/>
          </a:xfrm>
          <a:prstGeom prst="rect">
            <a:avLst/>
          </a:prstGeom>
        </p:spPr>
      </p:pic>
      <p:pic>
        <p:nvPicPr>
          <p:cNvPr id="94" name="Picture 93">
            <a:extLst>
              <a:ext uri="{FF2B5EF4-FFF2-40B4-BE49-F238E27FC236}">
                <a16:creationId xmlns:a16="http://schemas.microsoft.com/office/drawing/2014/main" id="{5097C909-252D-EB43-F330-5530029D5990}"/>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855256" y="3401469"/>
            <a:ext cx="676853" cy="676853"/>
          </a:xfrm>
          <a:prstGeom prst="rect">
            <a:avLst/>
          </a:prstGeom>
        </p:spPr>
      </p:pic>
      <p:pic>
        <p:nvPicPr>
          <p:cNvPr id="96" name="Picture 95">
            <a:extLst>
              <a:ext uri="{FF2B5EF4-FFF2-40B4-BE49-F238E27FC236}">
                <a16:creationId xmlns:a16="http://schemas.microsoft.com/office/drawing/2014/main" id="{14DF9B87-025D-57A8-0E89-49E98A37A51A}"/>
              </a:ext>
              <a:ext uri="{C183D7F6-B498-43B3-948B-1728B52AA6E4}">
                <adec:decorative xmlns:adec="http://schemas.microsoft.com/office/drawing/2017/decorative" val="1"/>
              </a:ext>
            </a:extLst>
          </p:cNvPr>
          <p:cNvPicPr>
            <a:picLocks noChangeAspect="1"/>
          </p:cNvPicPr>
          <p:nvPr/>
        </p:nvPicPr>
        <p:blipFill>
          <a:blip r:embed="rId14"/>
          <a:srcRect/>
          <a:stretch/>
        </p:blipFill>
        <p:spPr>
          <a:xfrm>
            <a:off x="4113724" y="3426537"/>
            <a:ext cx="671110" cy="671108"/>
          </a:xfrm>
          <a:prstGeom prst="rect">
            <a:avLst/>
          </a:prstGeom>
        </p:spPr>
      </p:pic>
      <p:grpSp>
        <p:nvGrpSpPr>
          <p:cNvPr id="97" name="Group 96" descr="arrow pointing from box containing microsoft logos to the box containing model catalog">
            <a:extLst>
              <a:ext uri="{FF2B5EF4-FFF2-40B4-BE49-F238E27FC236}">
                <a16:creationId xmlns:a16="http://schemas.microsoft.com/office/drawing/2014/main" id="{3C33974A-2F7F-FB2E-824E-F1A27464EBEB}"/>
              </a:ext>
            </a:extLst>
          </p:cNvPr>
          <p:cNvGrpSpPr/>
          <p:nvPr/>
        </p:nvGrpSpPr>
        <p:grpSpPr>
          <a:xfrm>
            <a:off x="3293905" y="4097645"/>
            <a:ext cx="239730" cy="239729"/>
            <a:chOff x="16224383" y="9209885"/>
            <a:chExt cx="508815" cy="508815"/>
          </a:xfrm>
          <a:solidFill>
            <a:schemeClr val="accent3"/>
          </a:solidFill>
        </p:grpSpPr>
        <p:sp>
          <p:nvSpPr>
            <p:cNvPr id="98" name="Oval 97">
              <a:extLst>
                <a:ext uri="{FF2B5EF4-FFF2-40B4-BE49-F238E27FC236}">
                  <a16:creationId xmlns:a16="http://schemas.microsoft.com/office/drawing/2014/main" id="{6D8D35A0-89F4-6F86-CA41-AF4F9FCB05A7}"/>
                </a:ext>
              </a:extLst>
            </p:cNvPr>
            <p:cNvSpPr/>
            <p:nvPr/>
          </p:nvSpPr>
          <p:spPr bwMode="auto">
            <a:xfrm rot="10800000" flipH="1">
              <a:off x="16224383" y="9209885"/>
              <a:ext cx="508815" cy="50881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5E4F0463-191E-A9A6-6935-581EB7B3D299}"/>
                </a:ext>
              </a:extLst>
            </p:cNvPr>
            <p:cNvGrpSpPr/>
            <p:nvPr/>
          </p:nvGrpSpPr>
          <p:grpSpPr>
            <a:xfrm rot="10800000" flipH="1">
              <a:off x="16379417" y="9369099"/>
              <a:ext cx="198748" cy="190385"/>
              <a:chOff x="35324374" y="1415095"/>
              <a:chExt cx="594355" cy="569347"/>
            </a:xfrm>
            <a:grpFill/>
          </p:grpSpPr>
          <p:cxnSp>
            <p:nvCxnSpPr>
              <p:cNvPr id="100" name="Straight Connector 99">
                <a:extLst>
                  <a:ext uri="{FF2B5EF4-FFF2-40B4-BE49-F238E27FC236}">
                    <a16:creationId xmlns:a16="http://schemas.microsoft.com/office/drawing/2014/main" id="{59487581-6D6A-0A34-35B4-3DDE3AAF64CA}"/>
                  </a:ext>
                </a:extLst>
              </p:cNvPr>
              <p:cNvCxnSpPr>
                <a:cxnSpLocks/>
              </p:cNvCxnSpPr>
              <p:nvPr/>
            </p:nvCxnSpPr>
            <p:spPr>
              <a:xfrm>
                <a:off x="35324374" y="1700784"/>
                <a:ext cx="594355" cy="0"/>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589EFEB7-C030-75CD-591A-CFAF1C9838E9}"/>
                  </a:ext>
                </a:extLst>
              </p:cNvPr>
              <p:cNvGrpSpPr/>
              <p:nvPr/>
            </p:nvGrpSpPr>
            <p:grpSpPr>
              <a:xfrm>
                <a:off x="35699013" y="1415095"/>
                <a:ext cx="219716" cy="569347"/>
                <a:chOff x="35910875" y="1413753"/>
                <a:chExt cx="108054" cy="569347"/>
              </a:xfrm>
              <a:grpFill/>
            </p:grpSpPr>
            <p:cxnSp>
              <p:nvCxnSpPr>
                <p:cNvPr id="102" name="Straight Connector 101">
                  <a:extLst>
                    <a:ext uri="{FF2B5EF4-FFF2-40B4-BE49-F238E27FC236}">
                      <a16:creationId xmlns:a16="http://schemas.microsoft.com/office/drawing/2014/main" id="{C67BD2A2-61AB-92A3-9926-3702DB7E96E7}"/>
                    </a:ext>
                  </a:extLst>
                </p:cNvPr>
                <p:cNvCxnSpPr>
                  <a:cxnSpLocks/>
                </p:cNvCxnSpPr>
                <p:nvPr/>
              </p:nvCxnSpPr>
              <p:spPr>
                <a:xfrm>
                  <a:off x="35910875" y="1413753"/>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CC5F375-8C91-16DF-C0A0-FD3401C247D4}"/>
                    </a:ext>
                  </a:extLst>
                </p:cNvPr>
                <p:cNvCxnSpPr>
                  <a:cxnSpLocks/>
                </p:cNvCxnSpPr>
                <p:nvPr/>
              </p:nvCxnSpPr>
              <p:spPr>
                <a:xfrm flipH="1">
                  <a:off x="35910875" y="1696069"/>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04" name="Group 103" descr="arrow pointing from box containing model catalog to the box containing microsoft logos">
            <a:extLst>
              <a:ext uri="{FF2B5EF4-FFF2-40B4-BE49-F238E27FC236}">
                <a16:creationId xmlns:a16="http://schemas.microsoft.com/office/drawing/2014/main" id="{BF566FC0-64F2-FDC2-27D6-8646EA7F1D42}"/>
              </a:ext>
            </a:extLst>
          </p:cNvPr>
          <p:cNvGrpSpPr/>
          <p:nvPr/>
        </p:nvGrpSpPr>
        <p:grpSpPr>
          <a:xfrm>
            <a:off x="3087672" y="3772212"/>
            <a:ext cx="239730" cy="239729"/>
            <a:chOff x="15804019" y="8435545"/>
            <a:chExt cx="508815" cy="508815"/>
          </a:xfrm>
          <a:solidFill>
            <a:schemeClr val="accent3"/>
          </a:solidFill>
        </p:grpSpPr>
        <p:sp>
          <p:nvSpPr>
            <p:cNvPr id="105" name="Oval 104">
              <a:extLst>
                <a:ext uri="{FF2B5EF4-FFF2-40B4-BE49-F238E27FC236}">
                  <a16:creationId xmlns:a16="http://schemas.microsoft.com/office/drawing/2014/main" id="{2C24ABE4-6AB6-18C8-E91D-2242CD285040}"/>
                </a:ext>
              </a:extLst>
            </p:cNvPr>
            <p:cNvSpPr/>
            <p:nvPr/>
          </p:nvSpPr>
          <p:spPr bwMode="auto">
            <a:xfrm flipH="1">
              <a:off x="15804019" y="8435545"/>
              <a:ext cx="508815" cy="50881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5AD11F99-29A3-0E9D-8726-3486F5024058}"/>
                </a:ext>
              </a:extLst>
            </p:cNvPr>
            <p:cNvGrpSpPr/>
            <p:nvPr/>
          </p:nvGrpSpPr>
          <p:grpSpPr>
            <a:xfrm flipH="1">
              <a:off x="15959052" y="8594760"/>
              <a:ext cx="198748" cy="190385"/>
              <a:chOff x="35324374" y="1415095"/>
              <a:chExt cx="594355" cy="569347"/>
            </a:xfrm>
            <a:grpFill/>
          </p:grpSpPr>
          <p:cxnSp>
            <p:nvCxnSpPr>
              <p:cNvPr id="107" name="Straight Connector 106">
                <a:extLst>
                  <a:ext uri="{FF2B5EF4-FFF2-40B4-BE49-F238E27FC236}">
                    <a16:creationId xmlns:a16="http://schemas.microsoft.com/office/drawing/2014/main" id="{DBAFBCE5-1810-921C-660F-A1830B1D628F}"/>
                  </a:ext>
                </a:extLst>
              </p:cNvPr>
              <p:cNvCxnSpPr>
                <a:cxnSpLocks/>
              </p:cNvCxnSpPr>
              <p:nvPr/>
            </p:nvCxnSpPr>
            <p:spPr>
              <a:xfrm>
                <a:off x="35324374" y="1700784"/>
                <a:ext cx="594355" cy="0"/>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5F88A6E-8AD7-EE36-EBE2-2004937F7A68}"/>
                  </a:ext>
                </a:extLst>
              </p:cNvPr>
              <p:cNvGrpSpPr/>
              <p:nvPr/>
            </p:nvGrpSpPr>
            <p:grpSpPr>
              <a:xfrm>
                <a:off x="35699013" y="1415095"/>
                <a:ext cx="219716" cy="569347"/>
                <a:chOff x="35910875" y="1413753"/>
                <a:chExt cx="108054" cy="569347"/>
              </a:xfrm>
              <a:grpFill/>
            </p:grpSpPr>
            <p:cxnSp>
              <p:nvCxnSpPr>
                <p:cNvPr id="109" name="Straight Connector 108">
                  <a:extLst>
                    <a:ext uri="{FF2B5EF4-FFF2-40B4-BE49-F238E27FC236}">
                      <a16:creationId xmlns:a16="http://schemas.microsoft.com/office/drawing/2014/main" id="{9E535D92-3A97-10AA-A82F-B8FB3F2903F5}"/>
                    </a:ext>
                  </a:extLst>
                </p:cNvPr>
                <p:cNvCxnSpPr>
                  <a:cxnSpLocks/>
                </p:cNvCxnSpPr>
                <p:nvPr/>
              </p:nvCxnSpPr>
              <p:spPr>
                <a:xfrm>
                  <a:off x="35910875" y="1413753"/>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E87D2C8-66FA-EEE8-F486-C31673D6B37C}"/>
                    </a:ext>
                  </a:extLst>
                </p:cNvPr>
                <p:cNvCxnSpPr>
                  <a:cxnSpLocks/>
                </p:cNvCxnSpPr>
                <p:nvPr/>
              </p:nvCxnSpPr>
              <p:spPr>
                <a:xfrm flipH="1">
                  <a:off x="35910875" y="1696069"/>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11" name="Group 110" descr="text box for Observability">
            <a:extLst>
              <a:ext uri="{FF2B5EF4-FFF2-40B4-BE49-F238E27FC236}">
                <a16:creationId xmlns:a16="http://schemas.microsoft.com/office/drawing/2014/main" id="{352C3928-1AA7-3DA1-9919-6CAAD8C68757}"/>
              </a:ext>
            </a:extLst>
          </p:cNvPr>
          <p:cNvGrpSpPr/>
          <p:nvPr/>
        </p:nvGrpSpPr>
        <p:grpSpPr>
          <a:xfrm>
            <a:off x="3565985" y="4939685"/>
            <a:ext cx="7392088" cy="958628"/>
            <a:chOff x="13897816" y="5177249"/>
            <a:chExt cx="23410771" cy="2280976"/>
          </a:xfrm>
        </p:grpSpPr>
        <p:sp>
          <p:nvSpPr>
            <p:cNvPr id="112" name="Rounded Rectangle 6">
              <a:extLst>
                <a:ext uri="{FF2B5EF4-FFF2-40B4-BE49-F238E27FC236}">
                  <a16:creationId xmlns:a16="http://schemas.microsoft.com/office/drawing/2014/main" id="{B5259FD4-5D95-0AAA-DC8D-468F6B782865}"/>
                </a:ext>
                <a:ext uri="{C183D7F6-B498-43B3-948B-1728B52AA6E4}">
                  <adec:decorative xmlns:adec="http://schemas.microsoft.com/office/drawing/2017/decorative" val="1"/>
                </a:ext>
              </a:extLst>
            </p:cNvPr>
            <p:cNvSpPr/>
            <p:nvPr/>
          </p:nvSpPr>
          <p:spPr bwMode="auto">
            <a:xfrm>
              <a:off x="13897816" y="5177249"/>
              <a:ext cx="23410768" cy="2280976"/>
            </a:xfrm>
            <a:prstGeom prst="roundRect">
              <a:avLst>
                <a:gd name="adj" fmla="val 13869"/>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113" name="Rounded Rectangle 6">
              <a:extLst>
                <a:ext uri="{FF2B5EF4-FFF2-40B4-BE49-F238E27FC236}">
                  <a16:creationId xmlns:a16="http://schemas.microsoft.com/office/drawing/2014/main" id="{2BC7B9E5-D003-CF3B-85CA-FC9CF506D385}"/>
                </a:ext>
                <a:ext uri="{C183D7F6-B498-43B3-948B-1728B52AA6E4}">
                  <adec:decorative xmlns:adec="http://schemas.microsoft.com/office/drawing/2017/decorative" val="1"/>
                </a:ext>
              </a:extLst>
            </p:cNvPr>
            <p:cNvSpPr/>
            <p:nvPr/>
          </p:nvSpPr>
          <p:spPr bwMode="auto">
            <a:xfrm>
              <a:off x="13897816" y="6385058"/>
              <a:ext cx="23410771" cy="1073165"/>
            </a:xfrm>
            <a:prstGeom prst="roundRect">
              <a:avLst>
                <a:gd name="adj" fmla="val 23496"/>
              </a:avLst>
            </a:prstGeom>
            <a:gradFill flip="none" rotWithShape="1">
              <a:gsLst>
                <a:gs pos="0">
                  <a:srgbClr val="AC35AF"/>
                </a:gs>
                <a:gs pos="95000">
                  <a:schemeClr val="accent3"/>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Observability</a:t>
              </a:r>
            </a:p>
          </p:txBody>
        </p:sp>
        <p:sp>
          <p:nvSpPr>
            <p:cNvPr id="114" name="TextBox 113">
              <a:extLst>
                <a:ext uri="{FF2B5EF4-FFF2-40B4-BE49-F238E27FC236}">
                  <a16:creationId xmlns:a16="http://schemas.microsoft.com/office/drawing/2014/main" id="{6CEB99DD-6B10-E534-8729-908F4069CEB8}"/>
                </a:ext>
              </a:extLst>
            </p:cNvPr>
            <p:cNvSpPr txBox="1"/>
            <p:nvPr/>
          </p:nvSpPr>
          <p:spPr>
            <a:xfrm>
              <a:off x="20824842" y="5522390"/>
              <a:ext cx="4179682" cy="621701"/>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Customization</a:t>
              </a:r>
            </a:p>
          </p:txBody>
        </p:sp>
        <p:sp>
          <p:nvSpPr>
            <p:cNvPr id="115" name="TextBox 114">
              <a:extLst>
                <a:ext uri="{FF2B5EF4-FFF2-40B4-BE49-F238E27FC236}">
                  <a16:creationId xmlns:a16="http://schemas.microsoft.com/office/drawing/2014/main" id="{583BE7CB-E535-426B-C36F-8D26DC5E4CAF}"/>
                </a:ext>
              </a:extLst>
            </p:cNvPr>
            <p:cNvSpPr txBox="1"/>
            <p:nvPr/>
          </p:nvSpPr>
          <p:spPr>
            <a:xfrm>
              <a:off x="15291526" y="5529828"/>
              <a:ext cx="3454283" cy="606827"/>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Evaluations</a:t>
              </a:r>
            </a:p>
          </p:txBody>
        </p:sp>
        <p:sp>
          <p:nvSpPr>
            <p:cNvPr id="116" name="TextBox 115">
              <a:extLst>
                <a:ext uri="{FF2B5EF4-FFF2-40B4-BE49-F238E27FC236}">
                  <a16:creationId xmlns:a16="http://schemas.microsoft.com/office/drawing/2014/main" id="{16F648AB-9F92-645E-B32A-AA745396FB66}"/>
                </a:ext>
              </a:extLst>
            </p:cNvPr>
            <p:cNvSpPr txBox="1"/>
            <p:nvPr/>
          </p:nvSpPr>
          <p:spPr>
            <a:xfrm>
              <a:off x="26560761" y="5514955"/>
              <a:ext cx="4414423" cy="636573"/>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Governance</a:t>
              </a:r>
            </a:p>
          </p:txBody>
        </p:sp>
        <p:sp>
          <p:nvSpPr>
            <p:cNvPr id="117" name="TextBox 116">
              <a:extLst>
                <a:ext uri="{FF2B5EF4-FFF2-40B4-BE49-F238E27FC236}">
                  <a16:creationId xmlns:a16="http://schemas.microsoft.com/office/drawing/2014/main" id="{71D22AA7-5377-4D80-0660-CC8CA156BD5D}"/>
                </a:ext>
              </a:extLst>
            </p:cNvPr>
            <p:cNvSpPr txBox="1"/>
            <p:nvPr/>
          </p:nvSpPr>
          <p:spPr>
            <a:xfrm>
              <a:off x="32531421" y="5514956"/>
              <a:ext cx="3377017" cy="636572"/>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Monitoring</a:t>
              </a:r>
            </a:p>
          </p:txBody>
        </p:sp>
        <p:cxnSp>
          <p:nvCxnSpPr>
            <p:cNvPr id="118" name="Straight Connector 117">
              <a:extLst>
                <a:ext uri="{FF2B5EF4-FFF2-40B4-BE49-F238E27FC236}">
                  <a16:creationId xmlns:a16="http://schemas.microsoft.com/office/drawing/2014/main" id="{B8A9D16D-C9B4-EA3A-4212-C5427F1D6E60}"/>
                </a:ext>
                <a:ext uri="{C183D7F6-B498-43B3-948B-1728B52AA6E4}">
                  <adec:decorative xmlns:adec="http://schemas.microsoft.com/office/drawing/2017/decorative" val="1"/>
                </a:ext>
              </a:extLst>
            </p:cNvPr>
            <p:cNvCxnSpPr>
              <a:cxnSpLocks/>
            </p:cNvCxnSpPr>
            <p:nvPr/>
          </p:nvCxnSpPr>
          <p:spPr>
            <a:xfrm flipV="1">
              <a:off x="19785327"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9" name="Straight Connector 118">
              <a:extLst>
                <a:ext uri="{FF2B5EF4-FFF2-40B4-BE49-F238E27FC236}">
                  <a16:creationId xmlns:a16="http://schemas.microsoft.com/office/drawing/2014/main" id="{E4E4B6B6-F9E6-43A9-E7B0-DC8EA92E79E1}"/>
                </a:ext>
                <a:ext uri="{C183D7F6-B498-43B3-948B-1728B52AA6E4}">
                  <adec:decorative xmlns:adec="http://schemas.microsoft.com/office/drawing/2017/decorative" val="1"/>
                </a:ext>
              </a:extLst>
            </p:cNvPr>
            <p:cNvCxnSpPr>
              <a:cxnSpLocks/>
            </p:cNvCxnSpPr>
            <p:nvPr/>
          </p:nvCxnSpPr>
          <p:spPr>
            <a:xfrm flipV="1">
              <a:off x="26044040"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0" name="Straight Connector 119">
              <a:extLst>
                <a:ext uri="{FF2B5EF4-FFF2-40B4-BE49-F238E27FC236}">
                  <a16:creationId xmlns:a16="http://schemas.microsoft.com/office/drawing/2014/main" id="{5DE2BF6C-C542-B55A-88A7-B1D692917A5E}"/>
                </a:ext>
                <a:ext uri="{C183D7F6-B498-43B3-948B-1728B52AA6E4}">
                  <adec:decorative xmlns:adec="http://schemas.microsoft.com/office/drawing/2017/decorative" val="1"/>
                </a:ext>
              </a:extLst>
            </p:cNvPr>
            <p:cNvCxnSpPr>
              <a:cxnSpLocks/>
            </p:cNvCxnSpPr>
            <p:nvPr/>
          </p:nvCxnSpPr>
          <p:spPr>
            <a:xfrm flipV="1">
              <a:off x="31491904"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686811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4.00794E-6 1.13095E-6 L -4.00794E-6 0.03543 " pathEditMode="relative" rAng="0" ptsTypes="AA">
                                      <p:cBhvr>
                                        <p:cTn id="9" dur="700" spd="-100000" fill="hold"/>
                                        <p:tgtEl>
                                          <p:spTgt spid="121"/>
                                        </p:tgtEl>
                                        <p:attrNameLst>
                                          <p:attrName>ppt_x</p:attrName>
                                          <p:attrName>ppt_y</p:attrName>
                                        </p:attrNameLst>
                                      </p:cBhvr>
                                      <p:rCtr x="0" y="1767"/>
                                    </p:animMotion>
                                  </p:childTnLst>
                                </p:cTn>
                              </p:par>
                              <p:par>
                                <p:cTn id="10" presetID="10" presetClass="entr" presetSubtype="0" fill="hold" grpId="0" nodeType="withEffect">
                                  <p:stCondLst>
                                    <p:cond delay="1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100"/>
                                  </p:stCondLst>
                                  <p:childTnLst>
                                    <p:animMotion origin="layout" path="M -4.00794E-6 1.13095E-6 L -4.00794E-6 0.03543 " pathEditMode="relative" rAng="0" ptsTypes="AA">
                                      <p:cBhvr>
                                        <p:cTn id="14" dur="700" spd="-100000" fill="hold"/>
                                        <p:tgtEl>
                                          <p:spTgt spid="77"/>
                                        </p:tgtEl>
                                        <p:attrNameLst>
                                          <p:attrName>ppt_x</p:attrName>
                                          <p:attrName>ppt_y</p:attrName>
                                        </p:attrNameLst>
                                      </p:cBhvr>
                                      <p:rCtr x="0" y="1767"/>
                                    </p:animMotion>
                                  </p:childTnLst>
                                </p:cTn>
                              </p:par>
                              <p:par>
                                <p:cTn id="15" presetID="10" presetClass="entr" presetSubtype="0" fill="hold" nodeType="withEffect">
                                  <p:stCondLst>
                                    <p:cond delay="10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42" presetClass="path" presetSubtype="0" decel="100000" fill="hold" nodeType="withEffect">
                                  <p:stCondLst>
                                    <p:cond delay="100"/>
                                  </p:stCondLst>
                                  <p:childTnLst>
                                    <p:animMotion origin="layout" path="M -4.00794E-6 1.13095E-6 L -4.00794E-6 0.03543 " pathEditMode="relative" rAng="0" ptsTypes="AA">
                                      <p:cBhvr>
                                        <p:cTn id="19" dur="700" spd="-100000" fill="hold"/>
                                        <p:tgtEl>
                                          <p:spTgt spid="78"/>
                                        </p:tgtEl>
                                        <p:attrNameLst>
                                          <p:attrName>ppt_x</p:attrName>
                                          <p:attrName>ppt_y</p:attrName>
                                        </p:attrNameLst>
                                      </p:cBhvr>
                                      <p:rCtr x="0" y="1767"/>
                                    </p:animMotion>
                                  </p:childTnLst>
                                </p:cTn>
                              </p:par>
                              <p:par>
                                <p:cTn id="20" presetID="10" presetClass="entr" presetSubtype="0" fill="hold" nodeType="withEffect">
                                  <p:stCondLst>
                                    <p:cond delay="2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42" presetClass="path" presetSubtype="0" decel="100000" fill="hold" nodeType="withEffect">
                                  <p:stCondLst>
                                    <p:cond delay="200"/>
                                  </p:stCondLst>
                                  <p:childTnLst>
                                    <p:animMotion origin="layout" path="M -1.45833E-6 3.7037E-7 L 0.00847 3.7037E-7 " pathEditMode="relative" rAng="0" ptsTypes="AA">
                                      <p:cBhvr>
                                        <p:cTn id="24" dur="700" spd="-100000" fill="hold"/>
                                        <p:tgtEl>
                                          <p:spTgt spid="66"/>
                                        </p:tgtEl>
                                        <p:attrNameLst>
                                          <p:attrName>ppt_x</p:attrName>
                                          <p:attrName>ppt_y</p:attrName>
                                        </p:attrNameLst>
                                      </p:cBhvr>
                                      <p:rCtr x="417" y="0"/>
                                    </p:animMotion>
                                  </p:childTnLst>
                                </p:cTn>
                              </p:par>
                              <p:par>
                                <p:cTn id="25" presetID="10" presetClass="entr" presetSubtype="0" fill="hold" nodeType="withEffect">
                                  <p:stCondLst>
                                    <p:cond delay="20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42" presetClass="path" presetSubtype="0" decel="100000" fill="hold" nodeType="withEffect">
                                  <p:stCondLst>
                                    <p:cond delay="200"/>
                                  </p:stCondLst>
                                  <p:childTnLst>
                                    <p:animMotion origin="layout" path="M -8.33333E-7 -1.11111E-6 L 0.00846 -1.11111E-6 " pathEditMode="relative" rAng="0" ptsTypes="AA">
                                      <p:cBhvr>
                                        <p:cTn id="29" dur="700" spd="-100000" fill="hold"/>
                                        <p:tgtEl>
                                          <p:spTgt spid="104"/>
                                        </p:tgtEl>
                                        <p:attrNameLst>
                                          <p:attrName>ppt_x</p:attrName>
                                          <p:attrName>ppt_y</p:attrName>
                                        </p:attrNameLst>
                                      </p:cBhvr>
                                      <p:rCtr x="417" y="0"/>
                                    </p:animMotion>
                                  </p:childTnLst>
                                </p:cTn>
                              </p:par>
                              <p:par>
                                <p:cTn id="30" presetID="10" presetClass="entr" presetSubtype="0" fill="hold" nodeType="withEffect">
                                  <p:stCondLst>
                                    <p:cond delay="20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par>
                                <p:cTn id="33" presetID="42" presetClass="path" presetSubtype="0" decel="100000" fill="hold" nodeType="withEffect">
                                  <p:stCondLst>
                                    <p:cond delay="200"/>
                                  </p:stCondLst>
                                  <p:childTnLst>
                                    <p:animMotion origin="layout" path="M 3.9881E-6 0 L -0.00813 0 " pathEditMode="relative" rAng="0" ptsTypes="AA">
                                      <p:cBhvr>
                                        <p:cTn id="34" dur="700" spd="-100000" fill="hold"/>
                                        <p:tgtEl>
                                          <p:spTgt spid="97"/>
                                        </p:tgtEl>
                                        <p:attrNameLst>
                                          <p:attrName>ppt_x</p:attrName>
                                          <p:attrName>ppt_y</p:attrName>
                                        </p:attrNameLst>
                                      </p:cBhvr>
                                      <p:rCtr x="-406" y="0"/>
                                    </p:animMotion>
                                  </p:childTnLst>
                                </p:cTn>
                              </p:par>
                              <p:par>
                                <p:cTn id="35" presetID="10" presetClass="entr" presetSubtype="0" fill="hold" grpId="0" nodeType="withEffect">
                                  <p:stCondLst>
                                    <p:cond delay="20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42" presetClass="path" presetSubtype="0" decel="100000" fill="hold" grpId="1" nodeType="withEffect">
                                  <p:stCondLst>
                                    <p:cond delay="200"/>
                                  </p:stCondLst>
                                  <p:childTnLst>
                                    <p:animMotion origin="layout" path="M -2.91667E-6 3.7037E-7 L -2.91667E-6 0.03542 " pathEditMode="relative" rAng="0" ptsTypes="AA">
                                      <p:cBhvr>
                                        <p:cTn id="39" dur="700" spd="-100000" fill="hold"/>
                                        <p:tgtEl>
                                          <p:spTgt spid="76"/>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42" presetClass="path" presetSubtype="0" decel="100000" fill="hold" nodeType="withEffect">
                                  <p:stCondLst>
                                    <p:cond delay="200"/>
                                  </p:stCondLst>
                                  <p:childTnLst>
                                    <p:animMotion origin="layout" path="M -2.91667E-6 3.7037E-7 L -2.91667E-6 0.03542 " pathEditMode="relative" rAng="0" ptsTypes="AA">
                                      <p:cBhvr>
                                        <p:cTn id="44" dur="700" spd="-100000" fill="hold"/>
                                        <p:tgtEl>
                                          <p:spTgt spid="79"/>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42" presetClass="path" presetSubtype="0" decel="100000" fill="hold" grpId="1" nodeType="withEffect">
                                  <p:stCondLst>
                                    <p:cond delay="300"/>
                                  </p:stCondLst>
                                  <p:childTnLst>
                                    <p:animMotion origin="layout" path="M -1.09127E-6 -2.7381E-6 L -1.09127E-6 0.03544 " pathEditMode="relative" rAng="0" ptsTypes="AA">
                                      <p:cBhvr>
                                        <p:cTn id="49" dur="700" spd="-100000" fill="hold"/>
                                        <p:tgtEl>
                                          <p:spTgt spid="62"/>
                                        </p:tgtEl>
                                        <p:attrNameLst>
                                          <p:attrName>ppt_x</p:attrName>
                                          <p:attrName>ppt_y</p:attrName>
                                        </p:attrNameLst>
                                      </p:cBhvr>
                                      <p:rCtr x="0" y="1767"/>
                                    </p:animMotion>
                                  </p:childTnLst>
                                </p:cTn>
                              </p:par>
                              <p:par>
                                <p:cTn id="50" presetID="10" presetClass="entr" presetSubtype="0" fill="hold" nodeType="withEffect">
                                  <p:stCondLst>
                                    <p:cond delay="30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par>
                                <p:cTn id="53" presetID="42" presetClass="path" presetSubtype="0" decel="100000" fill="hold" nodeType="withEffect">
                                  <p:stCondLst>
                                    <p:cond delay="300"/>
                                  </p:stCondLst>
                                  <p:childTnLst>
                                    <p:animMotion origin="layout" path="M -1.09127E-6 5.95238E-8 L -1.09127E-6 0.03544 " pathEditMode="relative" rAng="0" ptsTypes="AA">
                                      <p:cBhvr>
                                        <p:cTn id="54" dur="700" spd="-100000" fill="hold"/>
                                        <p:tgtEl>
                                          <p:spTgt spid="96"/>
                                        </p:tgtEl>
                                        <p:attrNameLst>
                                          <p:attrName>ppt_x</p:attrName>
                                          <p:attrName>ppt_y</p:attrName>
                                        </p:attrNameLst>
                                      </p:cBhvr>
                                      <p:rCtr x="0" y="1767"/>
                                    </p:animMotion>
                                  </p:childTnLst>
                                </p:cTn>
                              </p:par>
                              <p:par>
                                <p:cTn id="55" presetID="10" presetClass="entr" presetSubtype="0" fill="hold" grpId="0" nodeType="withEffect">
                                  <p:stCondLst>
                                    <p:cond delay="30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childTnLst>
                                </p:cTn>
                              </p:par>
                              <p:par>
                                <p:cTn id="58" presetID="42" presetClass="path" presetSubtype="0" decel="100000" fill="hold" grpId="1" nodeType="withEffect">
                                  <p:stCondLst>
                                    <p:cond delay="300"/>
                                  </p:stCondLst>
                                  <p:childTnLst>
                                    <p:animMotion origin="layout" path="M -1.09127E-6 -3.92857E-6 L -1.09127E-6 0.03544 " pathEditMode="relative" rAng="0" ptsTypes="AA">
                                      <p:cBhvr>
                                        <p:cTn id="59" dur="700" spd="-100000" fill="hold"/>
                                        <p:tgtEl>
                                          <p:spTgt spid="95"/>
                                        </p:tgtEl>
                                        <p:attrNameLst>
                                          <p:attrName>ppt_x</p:attrName>
                                          <p:attrName>ppt_y</p:attrName>
                                        </p:attrNameLst>
                                      </p:cBhvr>
                                      <p:rCtr x="0" y="1767"/>
                                    </p:animMotion>
                                  </p:childTnLst>
                                </p:cTn>
                              </p:par>
                              <p:par>
                                <p:cTn id="60" presetID="10" presetClass="entr" presetSubtype="0" fill="hold" grpId="0" nodeType="withEffect">
                                  <p:stCondLst>
                                    <p:cond delay="40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42" presetClass="path" presetSubtype="0" decel="100000" fill="hold" grpId="1" nodeType="withEffect">
                                  <p:stCondLst>
                                    <p:cond delay="400"/>
                                  </p:stCondLst>
                                  <p:childTnLst>
                                    <p:animMotion origin="layout" path="M -6.74603E-7 -2.7381E-6 L -6.74603E-7 0.03544 " pathEditMode="relative" rAng="0" ptsTypes="AA">
                                      <p:cBhvr>
                                        <p:cTn id="64" dur="700" spd="-100000" fill="hold"/>
                                        <p:tgtEl>
                                          <p:spTgt spid="63"/>
                                        </p:tgtEl>
                                        <p:attrNameLst>
                                          <p:attrName>ppt_x</p:attrName>
                                          <p:attrName>ppt_y</p:attrName>
                                        </p:attrNameLst>
                                      </p:cBhvr>
                                      <p:rCtr x="0" y="1767"/>
                                    </p:animMotion>
                                  </p:childTnLst>
                                </p:cTn>
                              </p:par>
                              <p:par>
                                <p:cTn id="65" presetID="10" presetClass="entr" presetSubtype="0" fill="hold" nodeType="withEffect">
                                  <p:stCondLst>
                                    <p:cond delay="40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500"/>
                                        <p:tgtEl>
                                          <p:spTgt spid="92"/>
                                        </p:tgtEl>
                                      </p:cBhvr>
                                    </p:animEffect>
                                  </p:childTnLst>
                                </p:cTn>
                              </p:par>
                              <p:par>
                                <p:cTn id="68" presetID="42" presetClass="path" presetSubtype="0" decel="100000" fill="hold" nodeType="withEffect">
                                  <p:stCondLst>
                                    <p:cond delay="400"/>
                                  </p:stCondLst>
                                  <p:childTnLst>
                                    <p:animMotion origin="layout" path="M 4.35516E-6 5.95238E-8 L 4.35516E-6 0.03544 " pathEditMode="relative" rAng="0" ptsTypes="AA">
                                      <p:cBhvr>
                                        <p:cTn id="69" dur="700" spd="-100000" fill="hold"/>
                                        <p:tgtEl>
                                          <p:spTgt spid="92"/>
                                        </p:tgtEl>
                                        <p:attrNameLst>
                                          <p:attrName>ppt_x</p:attrName>
                                          <p:attrName>ppt_y</p:attrName>
                                        </p:attrNameLst>
                                      </p:cBhvr>
                                      <p:rCtr x="0" y="1767"/>
                                    </p:animMotion>
                                  </p:childTnLst>
                                </p:cTn>
                              </p:par>
                              <p:par>
                                <p:cTn id="70" presetID="10" presetClass="entr" presetSubtype="0" fill="hold" grpId="0" nodeType="withEffect">
                                  <p:stCondLst>
                                    <p:cond delay="400"/>
                                  </p:stCondLst>
                                  <p:childTnLst>
                                    <p:set>
                                      <p:cBhvr>
                                        <p:cTn id="71" dur="1" fill="hold">
                                          <p:stCondLst>
                                            <p:cond delay="0"/>
                                          </p:stCondLst>
                                        </p:cTn>
                                        <p:tgtEl>
                                          <p:spTgt spid="91"/>
                                        </p:tgtEl>
                                        <p:attrNameLst>
                                          <p:attrName>style.visibility</p:attrName>
                                        </p:attrNameLst>
                                      </p:cBhvr>
                                      <p:to>
                                        <p:strVal val="visible"/>
                                      </p:to>
                                    </p:set>
                                    <p:animEffect transition="in" filter="fade">
                                      <p:cBhvr>
                                        <p:cTn id="72" dur="500"/>
                                        <p:tgtEl>
                                          <p:spTgt spid="91"/>
                                        </p:tgtEl>
                                      </p:cBhvr>
                                    </p:animEffect>
                                  </p:childTnLst>
                                </p:cTn>
                              </p:par>
                              <p:par>
                                <p:cTn id="73" presetID="42" presetClass="path" presetSubtype="0" decel="100000" fill="hold" grpId="1" nodeType="withEffect">
                                  <p:stCondLst>
                                    <p:cond delay="400"/>
                                  </p:stCondLst>
                                  <p:childTnLst>
                                    <p:animMotion origin="layout" path="M 4.35516E-6 -3.92857E-6 L 4.35516E-6 0.03544 " pathEditMode="relative" rAng="0" ptsTypes="AA">
                                      <p:cBhvr>
                                        <p:cTn id="74" dur="700" spd="-100000" fill="hold"/>
                                        <p:tgtEl>
                                          <p:spTgt spid="91"/>
                                        </p:tgtEl>
                                        <p:attrNameLst>
                                          <p:attrName>ppt_x</p:attrName>
                                          <p:attrName>ppt_y</p:attrName>
                                        </p:attrNameLst>
                                      </p:cBhvr>
                                      <p:rCtr x="0" y="1767"/>
                                    </p:animMotion>
                                  </p:childTnLst>
                                </p:cTn>
                              </p:par>
                              <p:par>
                                <p:cTn id="75" presetID="10" presetClass="entr" presetSubtype="0" fill="hold" grpId="0" nodeType="withEffect">
                                  <p:stCondLst>
                                    <p:cond delay="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42" presetClass="path" presetSubtype="0" decel="100000" fill="hold" grpId="1" nodeType="withEffect">
                                  <p:stCondLst>
                                    <p:cond delay="500"/>
                                  </p:stCondLst>
                                  <p:childTnLst>
                                    <p:animMotion origin="layout" path="M -2.57937E-7 -2.7381E-6 L -2.57937E-7 0.03544 " pathEditMode="relative" rAng="0" ptsTypes="AA">
                                      <p:cBhvr>
                                        <p:cTn id="79" dur="700" spd="-100000" fill="hold"/>
                                        <p:tgtEl>
                                          <p:spTgt spid="64"/>
                                        </p:tgtEl>
                                        <p:attrNameLst>
                                          <p:attrName>ppt_x</p:attrName>
                                          <p:attrName>ppt_y</p:attrName>
                                        </p:attrNameLst>
                                      </p:cBhvr>
                                      <p:rCtr x="0" y="1767"/>
                                    </p:animMotion>
                                  </p:childTnLst>
                                </p:cTn>
                              </p:par>
                              <p:par>
                                <p:cTn id="80" presetID="10" presetClass="entr" presetSubtype="0" fill="hold" nodeType="withEffect">
                                  <p:stCondLst>
                                    <p:cond delay="50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par>
                                <p:cTn id="83" presetID="42" presetClass="path" presetSubtype="0" decel="100000" fill="hold" nodeType="withEffect">
                                  <p:stCondLst>
                                    <p:cond delay="500"/>
                                  </p:stCondLst>
                                  <p:childTnLst>
                                    <p:animMotion origin="layout" path="M 4.77183E-6 2.2619E-6 L 4.77183E-6 0.03543 " pathEditMode="relative" rAng="0" ptsTypes="AA">
                                      <p:cBhvr>
                                        <p:cTn id="84" dur="700" spd="-100000" fill="hold"/>
                                        <p:tgtEl>
                                          <p:spTgt spid="94"/>
                                        </p:tgtEl>
                                        <p:attrNameLst>
                                          <p:attrName>ppt_x</p:attrName>
                                          <p:attrName>ppt_y</p:attrName>
                                        </p:attrNameLst>
                                      </p:cBhvr>
                                      <p:rCtr x="0" y="1767"/>
                                    </p:animMotion>
                                  </p:childTnLst>
                                </p:cTn>
                              </p:par>
                              <p:par>
                                <p:cTn id="85" presetID="10" presetClass="entr" presetSubtype="0" fill="hold" grpId="0" nodeType="withEffect">
                                  <p:stCondLst>
                                    <p:cond delay="50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42" presetClass="path" presetSubtype="0" decel="100000" fill="hold" grpId="1" nodeType="withEffect">
                                  <p:stCondLst>
                                    <p:cond delay="500"/>
                                  </p:stCondLst>
                                  <p:childTnLst>
                                    <p:animMotion origin="layout" path="M -4.22619E-6 -3.92857E-6 L -4.22619E-6 0.03544 " pathEditMode="relative" rAng="0" ptsTypes="AA">
                                      <p:cBhvr>
                                        <p:cTn id="89" dur="700" spd="-100000" fill="hold"/>
                                        <p:tgtEl>
                                          <p:spTgt spid="93"/>
                                        </p:tgtEl>
                                        <p:attrNameLst>
                                          <p:attrName>ppt_x</p:attrName>
                                          <p:attrName>ppt_y</p:attrName>
                                        </p:attrNameLst>
                                      </p:cBhvr>
                                      <p:rCtr x="0" y="1767"/>
                                    </p:animMotion>
                                  </p:childTnLst>
                                </p:cTn>
                              </p:par>
                              <p:par>
                                <p:cTn id="90" presetID="10" presetClass="entr" presetSubtype="0" fill="hold" grpId="0" nodeType="withEffect">
                                  <p:stCondLst>
                                    <p:cond delay="60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42" presetClass="path" presetSubtype="0" decel="100000" fill="hold" grpId="1" nodeType="withEffect">
                                  <p:stCondLst>
                                    <p:cond delay="600"/>
                                  </p:stCondLst>
                                  <p:childTnLst>
                                    <p:animMotion origin="layout" path="M 1.78571E-7 -2.7381E-6 L 1.78571E-7 0.03544 " pathEditMode="relative" rAng="0" ptsTypes="AA">
                                      <p:cBhvr>
                                        <p:cTn id="94" dur="700" spd="-100000" fill="hold"/>
                                        <p:tgtEl>
                                          <p:spTgt spid="65"/>
                                        </p:tgtEl>
                                        <p:attrNameLst>
                                          <p:attrName>ppt_x</p:attrName>
                                          <p:attrName>ppt_y</p:attrName>
                                        </p:attrNameLst>
                                      </p:cBhvr>
                                      <p:rCtr x="0" y="1767"/>
                                    </p:animMotion>
                                  </p:childTnLst>
                                </p:cTn>
                              </p:par>
                              <p:par>
                                <p:cTn id="95" presetID="10" presetClass="entr" presetSubtype="0" fill="hold" nodeType="withEffect">
                                  <p:stCondLst>
                                    <p:cond delay="600"/>
                                  </p:stCondLst>
                                  <p:childTnLst>
                                    <p:set>
                                      <p:cBhvr>
                                        <p:cTn id="96" dur="1" fill="hold">
                                          <p:stCondLst>
                                            <p:cond delay="0"/>
                                          </p:stCondLst>
                                        </p:cTn>
                                        <p:tgtEl>
                                          <p:spTgt spid="90"/>
                                        </p:tgtEl>
                                        <p:attrNameLst>
                                          <p:attrName>style.visibility</p:attrName>
                                        </p:attrNameLst>
                                      </p:cBhvr>
                                      <p:to>
                                        <p:strVal val="visible"/>
                                      </p:to>
                                    </p:set>
                                    <p:animEffect transition="in" filter="fade">
                                      <p:cBhvr>
                                        <p:cTn id="97" dur="500"/>
                                        <p:tgtEl>
                                          <p:spTgt spid="90"/>
                                        </p:tgtEl>
                                      </p:cBhvr>
                                    </p:animEffect>
                                  </p:childTnLst>
                                </p:cTn>
                              </p:par>
                              <p:par>
                                <p:cTn id="98" presetID="42" presetClass="path" presetSubtype="0" decel="100000" fill="hold" nodeType="withEffect">
                                  <p:stCondLst>
                                    <p:cond delay="600"/>
                                  </p:stCondLst>
                                  <p:childTnLst>
                                    <p:animMotion origin="layout" path="M -3.80952E-6 1.19048E-7 L -3.80952E-6 0.03544 " pathEditMode="relative" rAng="0" ptsTypes="AA">
                                      <p:cBhvr>
                                        <p:cTn id="99" dur="700" spd="-100000" fill="hold"/>
                                        <p:tgtEl>
                                          <p:spTgt spid="90"/>
                                        </p:tgtEl>
                                        <p:attrNameLst>
                                          <p:attrName>ppt_x</p:attrName>
                                          <p:attrName>ppt_y</p:attrName>
                                        </p:attrNameLst>
                                      </p:cBhvr>
                                      <p:rCtr x="0" y="1767"/>
                                    </p:animMotion>
                                  </p:childTnLst>
                                </p:cTn>
                              </p:par>
                              <p:par>
                                <p:cTn id="100" presetID="10" presetClass="entr" presetSubtype="0" fill="hold" grpId="0" nodeType="withEffect">
                                  <p:stCondLst>
                                    <p:cond delay="60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42" presetClass="path" presetSubtype="0" decel="100000" fill="hold" grpId="1" nodeType="withEffect">
                                  <p:stCondLst>
                                    <p:cond delay="600"/>
                                  </p:stCondLst>
                                  <p:childTnLst>
                                    <p:animMotion origin="layout" path="M -3.80952E-6 -3.92857E-6 L -3.80952E-6 0.03544 " pathEditMode="relative" rAng="0" ptsTypes="AA">
                                      <p:cBhvr>
                                        <p:cTn id="104" dur="700" spd="-100000" fill="hold"/>
                                        <p:tgtEl>
                                          <p:spTgt spid="89"/>
                                        </p:tgtEl>
                                        <p:attrNameLst>
                                          <p:attrName>ppt_x</p:attrName>
                                          <p:attrName>ppt_y</p:attrName>
                                        </p:attrNameLst>
                                      </p:cBhvr>
                                      <p:rCtr x="0" y="1767"/>
                                    </p:animMotion>
                                  </p:childTnLst>
                                </p:cTn>
                              </p:par>
                              <p:par>
                                <p:cTn id="105" presetID="10" presetClass="entr" presetSubtype="0" fill="hold" nodeType="withEffect">
                                  <p:stCondLst>
                                    <p:cond delay="700"/>
                                  </p:stCondLst>
                                  <p:childTnLst>
                                    <p:set>
                                      <p:cBhvr>
                                        <p:cTn id="106" dur="1" fill="hold">
                                          <p:stCondLst>
                                            <p:cond delay="0"/>
                                          </p:stCondLst>
                                        </p:cTn>
                                        <p:tgtEl>
                                          <p:spTgt spid="111"/>
                                        </p:tgtEl>
                                        <p:attrNameLst>
                                          <p:attrName>style.visibility</p:attrName>
                                        </p:attrNameLst>
                                      </p:cBhvr>
                                      <p:to>
                                        <p:strVal val="visible"/>
                                      </p:to>
                                    </p:set>
                                    <p:animEffect transition="in" filter="fade">
                                      <p:cBhvr>
                                        <p:cTn id="107" dur="500"/>
                                        <p:tgtEl>
                                          <p:spTgt spid="111"/>
                                        </p:tgtEl>
                                      </p:cBhvr>
                                    </p:animEffect>
                                  </p:childTnLst>
                                </p:cTn>
                              </p:par>
                              <p:par>
                                <p:cTn id="108" presetID="42" presetClass="path" presetSubtype="0" decel="100000" fill="hold" nodeType="withEffect">
                                  <p:stCondLst>
                                    <p:cond delay="700"/>
                                  </p:stCondLst>
                                  <p:childTnLst>
                                    <p:animMotion origin="layout" path="M -2.91667E-6 3.7037E-6 L -2.91667E-6 0.03541 " pathEditMode="relative" rAng="0" ptsTypes="AA">
                                      <p:cBhvr>
                                        <p:cTn id="109" dur="700" spd="-100000" fill="hold"/>
                                        <p:tgtEl>
                                          <p:spTgt spid="1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3" grpId="0" animBg="1"/>
      <p:bldP spid="63" grpId="1" animBg="1"/>
      <p:bldP spid="64" grpId="0" animBg="1"/>
      <p:bldP spid="64" grpId="1" animBg="1"/>
      <p:bldP spid="65" grpId="0" animBg="1"/>
      <p:bldP spid="65" grpId="1" animBg="1"/>
      <p:bldP spid="121" grpId="0" animBg="1"/>
      <p:bldP spid="121" grpId="1" animBg="1"/>
      <p:bldP spid="77" grpId="0"/>
      <p:bldP spid="77" grpId="1"/>
      <p:bldP spid="76" grpId="0" animBg="1"/>
      <p:bldP spid="76" grpId="1" animBg="1"/>
      <p:bldP spid="95" grpId="0"/>
      <p:bldP spid="95" grpId="1"/>
      <p:bldP spid="91" grpId="0"/>
      <p:bldP spid="91" grpId="1"/>
      <p:bldP spid="93" grpId="0"/>
      <p:bldP spid="93" grpId="1"/>
      <p:bldP spid="89" grpId="0"/>
      <p:bldP spid="8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BA7E-4A73-F984-7F57-FE0F8E8C3BD2}"/>
              </a:ext>
            </a:extLst>
          </p:cNvPr>
          <p:cNvSpPr>
            <a:spLocks noGrp="1"/>
          </p:cNvSpPr>
          <p:nvPr>
            <p:ph type="title"/>
          </p:nvPr>
        </p:nvSpPr>
        <p:spPr/>
        <p:txBody>
          <a:bodyPr/>
          <a:lstStyle/>
          <a:p>
            <a:r>
              <a:rPr lang="en-US" dirty="0">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rPr>
              <a:t>What is the Azure AI Studio?</a:t>
            </a:r>
          </a:p>
        </p:txBody>
      </p:sp>
      <p:sp>
        <p:nvSpPr>
          <p:cNvPr id="3" name="Text Placeholder 2">
            <a:extLst>
              <a:ext uri="{FF2B5EF4-FFF2-40B4-BE49-F238E27FC236}">
                <a16:creationId xmlns:a16="http://schemas.microsoft.com/office/drawing/2014/main" id="{0C025C4C-8E7E-3293-F611-36BDECB47A3E}"/>
              </a:ext>
            </a:extLst>
          </p:cNvPr>
          <p:cNvSpPr>
            <a:spLocks noGrp="1"/>
          </p:cNvSpPr>
          <p:nvPr>
            <p:ph sz="quarter" idx="10"/>
          </p:nvPr>
        </p:nvSpPr>
        <p:spPr>
          <a:xfrm>
            <a:off x="584201" y="1509529"/>
            <a:ext cx="4540692" cy="4267835"/>
          </a:xfrm>
        </p:spPr>
        <p:txBody>
          <a:bodyPr/>
          <a:lstStyle/>
          <a:p>
            <a:pPr marL="285750" indent="-285750" algn="l">
              <a:spcBef>
                <a:spcPts val="900"/>
              </a:spcBef>
              <a:buFont typeface="Arial" panose="020B0604020202020204" pitchFamily="34" charset="0"/>
              <a:buChar char="•"/>
            </a:pPr>
            <a:r>
              <a:rPr lang="en-US" sz="2000" dirty="0"/>
              <a:t>Pro-code development with full catalog of models and fine-tuning capabilities.</a:t>
            </a:r>
          </a:p>
          <a:p>
            <a:pPr marL="285750" indent="-285750" algn="l">
              <a:spcBef>
                <a:spcPts val="900"/>
              </a:spcBef>
              <a:buFont typeface="Arial" panose="020B0604020202020204" pitchFamily="34" charset="0"/>
              <a:buChar char="•"/>
            </a:pPr>
            <a:r>
              <a:rPr lang="en-US" sz="2000" dirty="0"/>
              <a:t>PaaS services with full control over cloud infrastructure.</a:t>
            </a:r>
          </a:p>
          <a:p>
            <a:pPr marL="285750" indent="-285750">
              <a:spcBef>
                <a:spcPts val="900"/>
              </a:spcBef>
              <a:buFont typeface="Arial" panose="020B0604020202020204" pitchFamily="34" charset="0"/>
              <a:buChar char="•"/>
            </a:pPr>
            <a:r>
              <a:rPr lang="en-US" sz="2000" dirty="0"/>
              <a:t>Prompt and model orchestration.</a:t>
            </a:r>
          </a:p>
          <a:p>
            <a:pPr marL="285750" indent="-285750" algn="l">
              <a:spcBef>
                <a:spcPts val="900"/>
              </a:spcBef>
              <a:buFont typeface="Arial" panose="020B0604020202020204" pitchFamily="34" charset="0"/>
              <a:buChar char="•"/>
            </a:pPr>
            <a:r>
              <a:rPr lang="en-US" sz="2000" dirty="0"/>
              <a:t>Evaluations engine to test performance, reliability, scalability, and responsible AI safety.</a:t>
            </a:r>
          </a:p>
          <a:p>
            <a:pPr marL="285750" indent="-285750" algn="l">
              <a:spcBef>
                <a:spcPts val="900"/>
              </a:spcBef>
              <a:buFont typeface="Arial" panose="020B0604020202020204" pitchFamily="34" charset="0"/>
              <a:buChar char="•"/>
            </a:pPr>
            <a:r>
              <a:rPr lang="en-US" sz="2000" dirty="0"/>
              <a:t>Deploy as an endpoint in Azure for use in </a:t>
            </a:r>
            <a:r>
              <a:rPr kumimoji="0" lang="en-US" sz="2000" b="0" i="0" u="none" strike="noStrike" kern="1200" cap="none" normalizeH="0" baseline="0" noProof="0" dirty="0">
                <a:ln>
                  <a:noFill/>
                </a:ln>
                <a:effectLst/>
                <a:uLnTx/>
                <a:uFillTx/>
              </a:rPr>
              <a:t>custom apps and services.</a:t>
            </a:r>
            <a:endParaRPr lang="en-US" sz="2000" dirty="0"/>
          </a:p>
          <a:p>
            <a:pPr marL="285750" indent="-285750" algn="l">
              <a:buFont typeface="Arial" panose="020B0604020202020204" pitchFamily="34" charset="0"/>
              <a:buChar char="•"/>
            </a:pPr>
            <a:endParaRPr lang="en-US" sz="2000" dirty="0"/>
          </a:p>
        </p:txBody>
      </p:sp>
      <p:pic>
        <p:nvPicPr>
          <p:cNvPr id="4" name="Picture 3" descr="A screenshot of AI Studio.">
            <a:extLst>
              <a:ext uri="{FF2B5EF4-FFF2-40B4-BE49-F238E27FC236}">
                <a16:creationId xmlns:a16="http://schemas.microsoft.com/office/drawing/2014/main" id="{A8E7A374-9E82-FCD9-D84E-F4169149C148}"/>
              </a:ext>
            </a:extLst>
          </p:cNvPr>
          <p:cNvPicPr>
            <a:picLocks noChangeAspect="1"/>
          </p:cNvPicPr>
          <p:nvPr/>
        </p:nvPicPr>
        <p:blipFill rotWithShape="1">
          <a:blip r:embed="rId3"/>
          <a:srcRect b="37921"/>
          <a:stretch/>
        </p:blipFill>
        <p:spPr>
          <a:xfrm>
            <a:off x="5124892" y="1731583"/>
            <a:ext cx="6810353" cy="3308250"/>
          </a:xfrm>
          <a:prstGeom prst="rect">
            <a:avLst/>
          </a:prstGeom>
          <a:ln>
            <a:solidFill>
              <a:schemeClr val="bg1">
                <a:lumMod val="85000"/>
              </a:schemeClr>
            </a:solidFill>
          </a:ln>
        </p:spPr>
      </p:pic>
    </p:spTree>
    <p:extLst>
      <p:ext uri="{BB962C8B-B14F-4D97-AF65-F5344CB8AC3E}">
        <p14:creationId xmlns:p14="http://schemas.microsoft.com/office/powerpoint/2010/main" val="1661698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AE794-4CFB-DEE8-36F4-F96984B53865}"/>
              </a:ext>
            </a:extLst>
          </p:cNvPr>
          <p:cNvSpPr>
            <a:spLocks noGrp="1"/>
          </p:cNvSpPr>
          <p:nvPr>
            <p:ph type="title"/>
          </p:nvPr>
        </p:nvSpPr>
        <p:spPr>
          <a:xfrm>
            <a:off x="589044" y="457622"/>
            <a:ext cx="11016957" cy="553920"/>
          </a:xfrm>
          <a:noFill/>
        </p:spPr>
        <p:txBody>
          <a:bodyPr wrap="square" lIns="0" tIns="0" rIns="0" bIns="0" rtlCol="0" anchor="ctr">
            <a:spAutoFit/>
            <a:scene3d>
              <a:camera prst="orthographicFront"/>
              <a:lightRig rig="threePt" dir="t"/>
            </a:scene3d>
          </a:bodyPr>
          <a:lstStyle/>
          <a:p>
            <a:r>
              <a:rPr lang="en-US" dirty="0"/>
              <a:t>Add generative AI to your apps to gain </a:t>
            </a:r>
            <a:br>
              <a:rPr lang="en-US" dirty="0"/>
            </a:br>
            <a:r>
              <a:rPr lang="en-US" dirty="0"/>
              <a:t>true intelligence</a:t>
            </a:r>
          </a:p>
        </p:txBody>
      </p:sp>
      <p:sp>
        <p:nvSpPr>
          <p:cNvPr id="8" name="Grey rectangle holding picture and title of presenter Erin Rifkin">
            <a:extLst>
              <a:ext uri="{FF2B5EF4-FFF2-40B4-BE49-F238E27FC236}">
                <a16:creationId xmlns:a16="http://schemas.microsoft.com/office/drawing/2014/main" id="{67ED940C-D677-2C5A-35EC-810982EEDE92}"/>
              </a:ext>
              <a:ext uri="{C183D7F6-B498-43B3-948B-1728B52AA6E4}">
                <adec:decorative xmlns:adec="http://schemas.microsoft.com/office/drawing/2017/decorative" val="1"/>
              </a:ext>
            </a:extLst>
          </p:cNvPr>
          <p:cNvSpPr/>
          <p:nvPr/>
        </p:nvSpPr>
        <p:spPr>
          <a:xfrm>
            <a:off x="609570" y="1719859"/>
            <a:ext cx="4927880" cy="4345236"/>
          </a:xfrm>
          <a:prstGeom prst="roundRect">
            <a:avLst>
              <a:gd name="adj" fmla="val 224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sym typeface="Segoe UI"/>
            </a:endParaRPr>
          </a:p>
        </p:txBody>
      </p:sp>
      <p:sp>
        <p:nvSpPr>
          <p:cNvPr id="9" name="Rectangle 8">
            <a:extLst>
              <a:ext uri="{FF2B5EF4-FFF2-40B4-BE49-F238E27FC236}">
                <a16:creationId xmlns:a16="http://schemas.microsoft.com/office/drawing/2014/main" id="{71215871-D06A-96FE-E91A-3370D5DE3FBF}"/>
              </a:ext>
            </a:extLst>
          </p:cNvPr>
          <p:cNvSpPr/>
          <p:nvPr/>
        </p:nvSpPr>
        <p:spPr bwMode="auto">
          <a:xfrm>
            <a:off x="609570" y="2110561"/>
            <a:ext cx="4927880" cy="56687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11B40"/>
                </a:solidFill>
                <a:effectLst/>
                <a:uLnTx/>
                <a:uFillTx/>
                <a:latin typeface="Segoe UI Semibold" panose="020B0702040204020203" pitchFamily="34" charset="0"/>
                <a:ea typeface="+mn-ea"/>
                <a:cs typeface="Segoe UI Semibold" panose="020B0702040204020203" pitchFamily="34" charset="0"/>
              </a:rPr>
              <a:t>Current apps</a:t>
            </a:r>
          </a:p>
        </p:txBody>
      </p:sp>
      <p:sp>
        <p:nvSpPr>
          <p:cNvPr id="10" name="TextBox 9">
            <a:extLst>
              <a:ext uri="{FF2B5EF4-FFF2-40B4-BE49-F238E27FC236}">
                <a16:creationId xmlns:a16="http://schemas.microsoft.com/office/drawing/2014/main" id="{670D8744-5693-FB5B-3434-70F2F923A336}"/>
              </a:ext>
            </a:extLst>
          </p:cNvPr>
          <p:cNvSpPr txBox="1"/>
          <p:nvPr/>
        </p:nvSpPr>
        <p:spPr>
          <a:xfrm>
            <a:off x="867942" y="3105223"/>
            <a:ext cx="4411139" cy="374740"/>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Constrained interactions</a:t>
            </a:r>
          </a:p>
        </p:txBody>
      </p:sp>
      <p:sp>
        <p:nvSpPr>
          <p:cNvPr id="12" name="TextBox 11">
            <a:extLst>
              <a:ext uri="{FF2B5EF4-FFF2-40B4-BE49-F238E27FC236}">
                <a16:creationId xmlns:a16="http://schemas.microsoft.com/office/drawing/2014/main" id="{3969BF53-E681-9179-3C04-89ED47D7862A}"/>
              </a:ext>
            </a:extLst>
          </p:cNvPr>
          <p:cNvSpPr txBox="1"/>
          <p:nvPr/>
        </p:nvSpPr>
        <p:spPr>
          <a:xfrm>
            <a:off x="867942" y="4225123"/>
            <a:ext cx="4411139" cy="374740"/>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Hard-coded and fixed data sets</a:t>
            </a:r>
          </a:p>
        </p:txBody>
      </p:sp>
      <p:cxnSp>
        <p:nvCxnSpPr>
          <p:cNvPr id="11" name="Straight Connector 10">
            <a:extLst>
              <a:ext uri="{FF2B5EF4-FFF2-40B4-BE49-F238E27FC236}">
                <a16:creationId xmlns:a16="http://schemas.microsoft.com/office/drawing/2014/main" id="{46C84966-8E87-99CD-7520-8304D85768EE}"/>
              </a:ext>
              <a:ext uri="{C183D7F6-B498-43B3-948B-1728B52AA6E4}">
                <adec:decorative xmlns:adec="http://schemas.microsoft.com/office/drawing/2017/decorative" val="1"/>
              </a:ext>
            </a:extLst>
          </p:cNvPr>
          <p:cNvCxnSpPr>
            <a:cxnSpLocks/>
          </p:cNvCxnSpPr>
          <p:nvPr/>
        </p:nvCxnSpPr>
        <p:spPr>
          <a:xfrm flipH="1">
            <a:off x="609570" y="3798698"/>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66E4932-27F0-C603-45F6-77EDCA9D8E30}"/>
              </a:ext>
              <a:ext uri="{C183D7F6-B498-43B3-948B-1728B52AA6E4}">
                <adec:decorative xmlns:adec="http://schemas.microsoft.com/office/drawing/2017/decorative" val="1"/>
              </a:ext>
            </a:extLst>
          </p:cNvPr>
          <p:cNvCxnSpPr>
            <a:cxnSpLocks/>
          </p:cNvCxnSpPr>
          <p:nvPr/>
        </p:nvCxnSpPr>
        <p:spPr>
          <a:xfrm flipH="1">
            <a:off x="609570" y="5087825"/>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464EFF-66BD-7308-3B74-53B254B7AFD0}"/>
              </a:ext>
            </a:extLst>
          </p:cNvPr>
          <p:cNvSpPr txBox="1"/>
          <p:nvPr/>
        </p:nvSpPr>
        <p:spPr>
          <a:xfrm>
            <a:off x="867942" y="5364666"/>
            <a:ext cx="4411139" cy="276999"/>
          </a:xfrm>
          <a:prstGeom prst="rect">
            <a:avLst/>
          </a:prstGeom>
          <a:no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Change is costly and complex</a:t>
            </a:r>
          </a:p>
        </p:txBody>
      </p:sp>
      <p:sp>
        <p:nvSpPr>
          <p:cNvPr id="15" name="Grey rectangle holding picture and title of presenter Erin Rifkin">
            <a:extLst>
              <a:ext uri="{FF2B5EF4-FFF2-40B4-BE49-F238E27FC236}">
                <a16:creationId xmlns:a16="http://schemas.microsoft.com/office/drawing/2014/main" id="{2FC647F2-9DC7-E87B-A032-FB9B54850632}"/>
              </a:ext>
              <a:ext uri="{C183D7F6-B498-43B3-948B-1728B52AA6E4}">
                <adec:decorative xmlns:adec="http://schemas.microsoft.com/office/drawing/2017/decorative" val="1"/>
              </a:ext>
            </a:extLst>
          </p:cNvPr>
          <p:cNvSpPr/>
          <p:nvPr/>
        </p:nvSpPr>
        <p:spPr>
          <a:xfrm>
            <a:off x="6652965" y="1719859"/>
            <a:ext cx="4927880" cy="4345236"/>
          </a:xfrm>
          <a:prstGeom prst="roundRect">
            <a:avLst>
              <a:gd name="adj" fmla="val 224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sym typeface="Segoe UI"/>
            </a:endParaRPr>
          </a:p>
        </p:txBody>
      </p:sp>
      <p:grpSp>
        <p:nvGrpSpPr>
          <p:cNvPr id="45" name="Group 44">
            <a:extLst>
              <a:ext uri="{FF2B5EF4-FFF2-40B4-BE49-F238E27FC236}">
                <a16:creationId xmlns:a16="http://schemas.microsoft.com/office/drawing/2014/main" id="{9FB7F11F-AC6E-D3DE-D297-53BE8F81C73F}"/>
              </a:ext>
              <a:ext uri="{C183D7F6-B498-43B3-948B-1728B52AA6E4}">
                <adec:decorative xmlns:adec="http://schemas.microsoft.com/office/drawing/2017/decorative" val="1"/>
              </a:ext>
            </a:extLst>
          </p:cNvPr>
          <p:cNvGrpSpPr/>
          <p:nvPr/>
        </p:nvGrpSpPr>
        <p:grpSpPr>
          <a:xfrm>
            <a:off x="5536954" y="3182709"/>
            <a:ext cx="1217883" cy="219770"/>
            <a:chOff x="5536795" y="3198027"/>
            <a:chExt cx="1218229" cy="219832"/>
          </a:xfrm>
        </p:grpSpPr>
        <p:cxnSp>
          <p:nvCxnSpPr>
            <p:cNvPr id="18" name="Straight Connector 17">
              <a:extLst>
                <a:ext uri="{FF2B5EF4-FFF2-40B4-BE49-F238E27FC236}">
                  <a16:creationId xmlns:a16="http://schemas.microsoft.com/office/drawing/2014/main" id="{FC6CD49E-A4FE-C2E0-9ED8-CA6ED0627956}"/>
                </a:ext>
                <a:ext uri="{C183D7F6-B498-43B3-948B-1728B52AA6E4}">
                  <adec:decorative xmlns:adec="http://schemas.microsoft.com/office/drawing/2017/decorative" val="1"/>
                </a:ext>
              </a:extLst>
            </p:cNvPr>
            <p:cNvCxnSpPr>
              <a:cxnSpLocks/>
            </p:cNvCxnSpPr>
            <p:nvPr/>
          </p:nvCxnSpPr>
          <p:spPr>
            <a:xfrm>
              <a:off x="5536795" y="3307874"/>
              <a:ext cx="998773" cy="139"/>
            </a:xfrm>
            <a:prstGeom prst="line">
              <a:avLst/>
            </a:prstGeom>
            <a:noFill/>
            <a:ln w="19050" cap="flat" cmpd="sng" algn="ctr">
              <a:solidFill>
                <a:srgbClr val="454142"/>
              </a:solidFill>
              <a:prstDash val="solid"/>
              <a:headEnd type="none" w="med" len="med"/>
              <a:tailEnd type="none" w="med" len="med"/>
            </a:ln>
            <a:effectLst/>
          </p:spPr>
        </p:cxnSp>
        <p:grpSp>
          <p:nvGrpSpPr>
            <p:cNvPr id="19" name="Group 18">
              <a:extLst>
                <a:ext uri="{FF2B5EF4-FFF2-40B4-BE49-F238E27FC236}">
                  <a16:creationId xmlns:a16="http://schemas.microsoft.com/office/drawing/2014/main" id="{0B17DEF7-D6AF-CD84-3A10-83957F21FE1B}"/>
                </a:ext>
                <a:ext uri="{C183D7F6-B498-43B3-948B-1728B52AA6E4}">
                  <adec:decorative xmlns:adec="http://schemas.microsoft.com/office/drawing/2017/decorative" val="1"/>
                </a:ext>
              </a:extLst>
            </p:cNvPr>
            <p:cNvGrpSpPr/>
            <p:nvPr/>
          </p:nvGrpSpPr>
          <p:grpSpPr>
            <a:xfrm>
              <a:off x="6535568" y="3198027"/>
              <a:ext cx="219456" cy="219832"/>
              <a:chOff x="1605271" y="2537559"/>
              <a:chExt cx="347545" cy="339399"/>
            </a:xfrm>
          </p:grpSpPr>
          <p:sp>
            <p:nvSpPr>
              <p:cNvPr id="20" name="Oval 19">
                <a:extLst>
                  <a:ext uri="{FF2B5EF4-FFF2-40B4-BE49-F238E27FC236}">
                    <a16:creationId xmlns:a16="http://schemas.microsoft.com/office/drawing/2014/main" id="{F5572B77-215B-003C-723E-06B3F9DEA49D}"/>
                  </a:ext>
                </a:extLst>
              </p:cNvPr>
              <p:cNvSpPr/>
              <p:nvPr/>
            </p:nvSpPr>
            <p:spPr bwMode="auto">
              <a:xfrm>
                <a:off x="1605271" y="2537559"/>
                <a:ext cx="347545" cy="339399"/>
              </a:xfrm>
              <a:prstGeom prst="ellipse">
                <a:avLst/>
              </a:prstGeom>
              <a:solidFill>
                <a:schemeClr val="accent6">
                  <a:alpha val="51000"/>
                </a:schemeClr>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C32189C7-C9C6-65A0-3F4E-F65458EDFB2F}"/>
                  </a:ext>
                </a:extLst>
              </p:cNvPr>
              <p:cNvSpPr/>
              <p:nvPr/>
            </p:nvSpPr>
            <p:spPr bwMode="auto">
              <a:xfrm>
                <a:off x="1685545" y="2613758"/>
                <a:ext cx="186998" cy="187000"/>
              </a:xfrm>
              <a:prstGeom prst="ellipse">
                <a:avLst/>
              </a:prstGeom>
              <a:solidFill>
                <a:schemeClr val="accent5"/>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grpSp>
      <p:grpSp>
        <p:nvGrpSpPr>
          <p:cNvPr id="48" name="Group 47">
            <a:extLst>
              <a:ext uri="{FF2B5EF4-FFF2-40B4-BE49-F238E27FC236}">
                <a16:creationId xmlns:a16="http://schemas.microsoft.com/office/drawing/2014/main" id="{A944BBF9-23A2-AFD4-D9D7-59A4A74AE440}"/>
              </a:ext>
              <a:ext uri="{C183D7F6-B498-43B3-948B-1728B52AA6E4}">
                <adec:decorative xmlns:adec="http://schemas.microsoft.com/office/drawing/2017/decorative" val="1"/>
              </a:ext>
            </a:extLst>
          </p:cNvPr>
          <p:cNvGrpSpPr/>
          <p:nvPr/>
        </p:nvGrpSpPr>
        <p:grpSpPr>
          <a:xfrm>
            <a:off x="5536954" y="4302608"/>
            <a:ext cx="1217883" cy="219770"/>
            <a:chOff x="5536795" y="3198027"/>
            <a:chExt cx="1218229" cy="219832"/>
          </a:xfrm>
        </p:grpSpPr>
        <p:cxnSp>
          <p:nvCxnSpPr>
            <p:cNvPr id="49" name="Straight Connector 48">
              <a:extLst>
                <a:ext uri="{FF2B5EF4-FFF2-40B4-BE49-F238E27FC236}">
                  <a16:creationId xmlns:a16="http://schemas.microsoft.com/office/drawing/2014/main" id="{6F4D3C10-041D-D9AB-60D1-13095ABF18C1}"/>
                </a:ext>
                <a:ext uri="{C183D7F6-B498-43B3-948B-1728B52AA6E4}">
                  <adec:decorative xmlns:adec="http://schemas.microsoft.com/office/drawing/2017/decorative" val="1"/>
                </a:ext>
              </a:extLst>
            </p:cNvPr>
            <p:cNvCxnSpPr>
              <a:cxnSpLocks/>
            </p:cNvCxnSpPr>
            <p:nvPr/>
          </p:nvCxnSpPr>
          <p:spPr>
            <a:xfrm>
              <a:off x="5536795" y="3307874"/>
              <a:ext cx="998773" cy="139"/>
            </a:xfrm>
            <a:prstGeom prst="line">
              <a:avLst/>
            </a:prstGeom>
            <a:noFill/>
            <a:ln w="19050" cap="flat" cmpd="sng" algn="ctr">
              <a:solidFill>
                <a:srgbClr val="454142"/>
              </a:solidFill>
              <a:prstDash val="solid"/>
              <a:headEnd type="none" w="med" len="med"/>
              <a:tailEnd type="none" w="med" len="med"/>
            </a:ln>
            <a:effectLst/>
          </p:spPr>
        </p:cxnSp>
        <p:grpSp>
          <p:nvGrpSpPr>
            <p:cNvPr id="50" name="Group 49">
              <a:extLst>
                <a:ext uri="{FF2B5EF4-FFF2-40B4-BE49-F238E27FC236}">
                  <a16:creationId xmlns:a16="http://schemas.microsoft.com/office/drawing/2014/main" id="{53F131B2-DE8B-B07B-0233-A97446E877E7}"/>
                </a:ext>
                <a:ext uri="{C183D7F6-B498-43B3-948B-1728B52AA6E4}">
                  <adec:decorative xmlns:adec="http://schemas.microsoft.com/office/drawing/2017/decorative" val="1"/>
                </a:ext>
              </a:extLst>
            </p:cNvPr>
            <p:cNvGrpSpPr/>
            <p:nvPr/>
          </p:nvGrpSpPr>
          <p:grpSpPr>
            <a:xfrm>
              <a:off x="6535568" y="3198027"/>
              <a:ext cx="219456" cy="219832"/>
              <a:chOff x="1605271" y="2537559"/>
              <a:chExt cx="347545" cy="339399"/>
            </a:xfrm>
          </p:grpSpPr>
          <p:sp>
            <p:nvSpPr>
              <p:cNvPr id="51" name="Oval 50">
                <a:extLst>
                  <a:ext uri="{FF2B5EF4-FFF2-40B4-BE49-F238E27FC236}">
                    <a16:creationId xmlns:a16="http://schemas.microsoft.com/office/drawing/2014/main" id="{B7E47F40-E5B7-E825-375B-83F8704B457A}"/>
                  </a:ext>
                </a:extLst>
              </p:cNvPr>
              <p:cNvSpPr/>
              <p:nvPr/>
            </p:nvSpPr>
            <p:spPr bwMode="auto">
              <a:xfrm>
                <a:off x="1605271" y="2537559"/>
                <a:ext cx="347545" cy="339399"/>
              </a:xfrm>
              <a:prstGeom prst="ellipse">
                <a:avLst/>
              </a:prstGeom>
              <a:solidFill>
                <a:schemeClr val="accent6">
                  <a:alpha val="51000"/>
                </a:schemeClr>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B86DF473-2D96-A2A7-4858-8E1EAB58954E}"/>
                  </a:ext>
                </a:extLst>
              </p:cNvPr>
              <p:cNvSpPr/>
              <p:nvPr/>
            </p:nvSpPr>
            <p:spPr bwMode="auto">
              <a:xfrm>
                <a:off x="1685545" y="2613758"/>
                <a:ext cx="186998" cy="187000"/>
              </a:xfrm>
              <a:prstGeom prst="ellipse">
                <a:avLst/>
              </a:prstGeom>
              <a:solidFill>
                <a:schemeClr val="accent5"/>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grpSp>
      <p:grpSp>
        <p:nvGrpSpPr>
          <p:cNvPr id="53" name="Group 52">
            <a:extLst>
              <a:ext uri="{FF2B5EF4-FFF2-40B4-BE49-F238E27FC236}">
                <a16:creationId xmlns:a16="http://schemas.microsoft.com/office/drawing/2014/main" id="{D98E3ACD-4C24-01E0-86A0-6C7EDCA09476}"/>
              </a:ext>
              <a:ext uri="{C183D7F6-B498-43B3-948B-1728B52AA6E4}">
                <adec:decorative xmlns:adec="http://schemas.microsoft.com/office/drawing/2017/decorative" val="1"/>
              </a:ext>
            </a:extLst>
          </p:cNvPr>
          <p:cNvGrpSpPr/>
          <p:nvPr/>
        </p:nvGrpSpPr>
        <p:grpSpPr>
          <a:xfrm>
            <a:off x="5536954" y="5393278"/>
            <a:ext cx="1217883" cy="219770"/>
            <a:chOff x="5536795" y="3198027"/>
            <a:chExt cx="1218229" cy="219832"/>
          </a:xfrm>
        </p:grpSpPr>
        <p:cxnSp>
          <p:nvCxnSpPr>
            <p:cNvPr id="54" name="Straight Connector 53">
              <a:extLst>
                <a:ext uri="{FF2B5EF4-FFF2-40B4-BE49-F238E27FC236}">
                  <a16:creationId xmlns:a16="http://schemas.microsoft.com/office/drawing/2014/main" id="{B17170B3-5C6A-DC29-E682-B67AECAB97E4}"/>
                </a:ext>
                <a:ext uri="{C183D7F6-B498-43B3-948B-1728B52AA6E4}">
                  <adec:decorative xmlns:adec="http://schemas.microsoft.com/office/drawing/2017/decorative" val="1"/>
                </a:ext>
              </a:extLst>
            </p:cNvPr>
            <p:cNvCxnSpPr>
              <a:cxnSpLocks/>
            </p:cNvCxnSpPr>
            <p:nvPr/>
          </p:nvCxnSpPr>
          <p:spPr>
            <a:xfrm>
              <a:off x="5536795" y="3307874"/>
              <a:ext cx="998773" cy="139"/>
            </a:xfrm>
            <a:prstGeom prst="line">
              <a:avLst/>
            </a:prstGeom>
            <a:noFill/>
            <a:ln w="19050" cap="flat" cmpd="sng" algn="ctr">
              <a:solidFill>
                <a:srgbClr val="454142"/>
              </a:solidFill>
              <a:prstDash val="solid"/>
              <a:headEnd type="none" w="med" len="med"/>
              <a:tailEnd type="none" w="med" len="med"/>
            </a:ln>
            <a:effectLst/>
          </p:spPr>
        </p:cxnSp>
        <p:grpSp>
          <p:nvGrpSpPr>
            <p:cNvPr id="55" name="Group 54">
              <a:extLst>
                <a:ext uri="{FF2B5EF4-FFF2-40B4-BE49-F238E27FC236}">
                  <a16:creationId xmlns:a16="http://schemas.microsoft.com/office/drawing/2014/main" id="{495FB53A-3BC4-FF7E-7719-FCAA3BB21AA2}"/>
                </a:ext>
                <a:ext uri="{C183D7F6-B498-43B3-948B-1728B52AA6E4}">
                  <adec:decorative xmlns:adec="http://schemas.microsoft.com/office/drawing/2017/decorative" val="1"/>
                </a:ext>
              </a:extLst>
            </p:cNvPr>
            <p:cNvGrpSpPr/>
            <p:nvPr/>
          </p:nvGrpSpPr>
          <p:grpSpPr>
            <a:xfrm>
              <a:off x="6535568" y="3198027"/>
              <a:ext cx="219456" cy="219832"/>
              <a:chOff x="1605271" y="2537559"/>
              <a:chExt cx="347545" cy="339399"/>
            </a:xfrm>
          </p:grpSpPr>
          <p:sp>
            <p:nvSpPr>
              <p:cNvPr id="56" name="Oval 55">
                <a:extLst>
                  <a:ext uri="{FF2B5EF4-FFF2-40B4-BE49-F238E27FC236}">
                    <a16:creationId xmlns:a16="http://schemas.microsoft.com/office/drawing/2014/main" id="{40AFF7FA-43A6-D6B9-12C2-5E777EA12881}"/>
                  </a:ext>
                </a:extLst>
              </p:cNvPr>
              <p:cNvSpPr/>
              <p:nvPr/>
            </p:nvSpPr>
            <p:spPr bwMode="auto">
              <a:xfrm>
                <a:off x="1605271" y="2537559"/>
                <a:ext cx="347545" cy="339399"/>
              </a:xfrm>
              <a:prstGeom prst="ellipse">
                <a:avLst/>
              </a:prstGeom>
              <a:solidFill>
                <a:schemeClr val="accent6">
                  <a:alpha val="51000"/>
                </a:schemeClr>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57" name="Oval 56">
                <a:extLst>
                  <a:ext uri="{FF2B5EF4-FFF2-40B4-BE49-F238E27FC236}">
                    <a16:creationId xmlns:a16="http://schemas.microsoft.com/office/drawing/2014/main" id="{E4EB3BE7-97B7-9659-51DE-CDF8B323D491}"/>
                  </a:ext>
                </a:extLst>
              </p:cNvPr>
              <p:cNvSpPr/>
              <p:nvPr/>
            </p:nvSpPr>
            <p:spPr bwMode="auto">
              <a:xfrm>
                <a:off x="1685545" y="2613758"/>
                <a:ext cx="186998" cy="187000"/>
              </a:xfrm>
              <a:prstGeom prst="ellipse">
                <a:avLst/>
              </a:prstGeom>
              <a:solidFill>
                <a:schemeClr val="accent5"/>
              </a:solidFill>
              <a:ln w="5715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sp>
        <p:nvSpPr>
          <p:cNvPr id="32" name="Rounded Rectangle 1">
            <a:extLst>
              <a:ext uri="{FF2B5EF4-FFF2-40B4-BE49-F238E27FC236}">
                <a16:creationId xmlns:a16="http://schemas.microsoft.com/office/drawing/2014/main" id="{D9397457-E25F-800C-0858-BF659B3C69A1}"/>
              </a:ext>
            </a:extLst>
          </p:cNvPr>
          <p:cNvSpPr/>
          <p:nvPr/>
        </p:nvSpPr>
        <p:spPr bwMode="auto">
          <a:xfrm rot="16200000">
            <a:off x="4690364" y="4117741"/>
            <a:ext cx="2809689" cy="553962"/>
          </a:xfrm>
          <a:prstGeom prst="roundRect">
            <a:avLst>
              <a:gd name="adj" fmla="val 50000"/>
            </a:avLst>
          </a:prstGeom>
          <a:gradFill flip="none" rotWithShape="1">
            <a:gsLst>
              <a:gs pos="100000">
                <a:schemeClr val="tx2"/>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5" rIns="0" bIns="45713"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Paradigm shift</a:t>
            </a:r>
          </a:p>
        </p:txBody>
      </p:sp>
      <p:sp>
        <p:nvSpPr>
          <p:cNvPr id="33" name="Rectangle 32">
            <a:extLst>
              <a:ext uri="{FF2B5EF4-FFF2-40B4-BE49-F238E27FC236}">
                <a16:creationId xmlns:a16="http://schemas.microsoft.com/office/drawing/2014/main" id="{A219A18D-05F0-3FCC-1250-9B2DFBFFE555}"/>
              </a:ext>
            </a:extLst>
          </p:cNvPr>
          <p:cNvSpPr/>
          <p:nvPr/>
        </p:nvSpPr>
        <p:spPr bwMode="auto">
          <a:xfrm>
            <a:off x="6652965" y="2110561"/>
            <a:ext cx="4927880" cy="56687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11B40"/>
                </a:solidFill>
                <a:effectLst/>
                <a:uLnTx/>
                <a:uFillTx/>
                <a:latin typeface="Segoe UI Semibold" panose="020B0702040204020203" pitchFamily="34" charset="0"/>
                <a:ea typeface="+mn-ea"/>
                <a:cs typeface="Segoe UI Semibold" panose="020B0702040204020203" pitchFamily="34" charset="0"/>
              </a:rPr>
              <a:t>Intelligent apps</a:t>
            </a:r>
          </a:p>
        </p:txBody>
      </p:sp>
      <p:sp>
        <p:nvSpPr>
          <p:cNvPr id="34" name="TextBox 33">
            <a:extLst>
              <a:ext uri="{FF2B5EF4-FFF2-40B4-BE49-F238E27FC236}">
                <a16:creationId xmlns:a16="http://schemas.microsoft.com/office/drawing/2014/main" id="{7B55B59A-52A2-663E-3A75-BBC4E6B291CA}"/>
              </a:ext>
            </a:extLst>
          </p:cNvPr>
          <p:cNvSpPr txBox="1"/>
          <p:nvPr/>
        </p:nvSpPr>
        <p:spPr>
          <a:xfrm>
            <a:off x="6986245" y="3105223"/>
            <a:ext cx="4261320" cy="374740"/>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Natural language interaction</a:t>
            </a:r>
          </a:p>
        </p:txBody>
      </p:sp>
      <p:sp>
        <p:nvSpPr>
          <p:cNvPr id="36" name="TextBox 35">
            <a:extLst>
              <a:ext uri="{FF2B5EF4-FFF2-40B4-BE49-F238E27FC236}">
                <a16:creationId xmlns:a16="http://schemas.microsoft.com/office/drawing/2014/main" id="{3CE13A71-3593-0AD8-F7BD-49B5ADCFD2D4}"/>
              </a:ext>
            </a:extLst>
          </p:cNvPr>
          <p:cNvSpPr txBox="1"/>
          <p:nvPr/>
        </p:nvSpPr>
        <p:spPr>
          <a:xfrm>
            <a:off x="6986245" y="4083909"/>
            <a:ext cx="4261320" cy="657171"/>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Data-driven, personalized experiences that improve over time</a:t>
            </a:r>
          </a:p>
        </p:txBody>
      </p:sp>
      <p:sp>
        <p:nvSpPr>
          <p:cNvPr id="38" name="TextBox 37">
            <a:extLst>
              <a:ext uri="{FF2B5EF4-FFF2-40B4-BE49-F238E27FC236}">
                <a16:creationId xmlns:a16="http://schemas.microsoft.com/office/drawing/2014/main" id="{2109C419-1527-8BBB-3AB3-E4D93EA80736}"/>
              </a:ext>
            </a:extLst>
          </p:cNvPr>
          <p:cNvSpPr txBox="1"/>
          <p:nvPr/>
        </p:nvSpPr>
        <p:spPr>
          <a:xfrm>
            <a:off x="6986245" y="5315767"/>
            <a:ext cx="4261320" cy="374793"/>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Quickly deliver new features</a:t>
            </a:r>
          </a:p>
        </p:txBody>
      </p:sp>
      <p:cxnSp>
        <p:nvCxnSpPr>
          <p:cNvPr id="7" name="Straight Connector 6">
            <a:extLst>
              <a:ext uri="{FF2B5EF4-FFF2-40B4-BE49-F238E27FC236}">
                <a16:creationId xmlns:a16="http://schemas.microsoft.com/office/drawing/2014/main" id="{575619BA-9126-54EE-1E7C-635541379C83}"/>
              </a:ext>
              <a:ext uri="{C183D7F6-B498-43B3-948B-1728B52AA6E4}">
                <adec:decorative xmlns:adec="http://schemas.microsoft.com/office/drawing/2017/decorative" val="1"/>
              </a:ext>
            </a:extLst>
          </p:cNvPr>
          <p:cNvCxnSpPr>
            <a:cxnSpLocks/>
          </p:cNvCxnSpPr>
          <p:nvPr/>
        </p:nvCxnSpPr>
        <p:spPr>
          <a:xfrm flipH="1">
            <a:off x="6652964" y="3798698"/>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F96786-F27C-AAAC-F89A-D20F761DEBC0}"/>
              </a:ext>
              <a:ext uri="{C183D7F6-B498-43B3-948B-1728B52AA6E4}">
                <adec:decorative xmlns:adec="http://schemas.microsoft.com/office/drawing/2017/decorative" val="1"/>
              </a:ext>
            </a:extLst>
          </p:cNvPr>
          <p:cNvCxnSpPr>
            <a:cxnSpLocks/>
          </p:cNvCxnSpPr>
          <p:nvPr/>
        </p:nvCxnSpPr>
        <p:spPr>
          <a:xfrm flipH="1">
            <a:off x="6652964" y="5087825"/>
            <a:ext cx="492738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Grey oval containing warning">
            <a:extLst>
              <a:ext uri="{FF2B5EF4-FFF2-40B4-BE49-F238E27FC236}">
                <a16:creationId xmlns:a16="http://schemas.microsoft.com/office/drawing/2014/main" id="{820FFE07-B1D7-F348-849D-B0E69B4D4746}"/>
              </a:ext>
              <a:ext uri="{C183D7F6-B498-43B3-948B-1728B52AA6E4}">
                <adec:decorative xmlns:adec="http://schemas.microsoft.com/office/drawing/2017/decorative" val="1"/>
              </a:ext>
            </a:extLst>
          </p:cNvPr>
          <p:cNvSpPr/>
          <p:nvPr/>
        </p:nvSpPr>
        <p:spPr>
          <a:xfrm>
            <a:off x="2257376" y="6039964"/>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UI"/>
              <a:ea typeface="+mn-ea"/>
              <a:cs typeface="Segoe UI Semilight"/>
              <a:sym typeface="Segoe UI Semilight"/>
            </a:endParaRPr>
          </a:p>
        </p:txBody>
      </p:sp>
      <p:sp>
        <p:nvSpPr>
          <p:cNvPr id="3" name="Grey oval containing warning">
            <a:extLst>
              <a:ext uri="{FF2B5EF4-FFF2-40B4-BE49-F238E27FC236}">
                <a16:creationId xmlns:a16="http://schemas.microsoft.com/office/drawing/2014/main" id="{94FAC945-8F50-9813-E788-585AE5EC258A}"/>
              </a:ext>
              <a:ext uri="{C183D7F6-B498-43B3-948B-1728B52AA6E4}">
                <adec:decorative xmlns:adec="http://schemas.microsoft.com/office/drawing/2017/decorative" val="1"/>
              </a:ext>
            </a:extLst>
          </p:cNvPr>
          <p:cNvSpPr/>
          <p:nvPr/>
        </p:nvSpPr>
        <p:spPr>
          <a:xfrm>
            <a:off x="8300770" y="6034999"/>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UI"/>
              <a:ea typeface="+mn-ea"/>
              <a:cs typeface="Segoe UI Semilight"/>
              <a:sym typeface="Segoe UI Semilight"/>
            </a:endParaRPr>
          </a:p>
        </p:txBody>
      </p:sp>
    </p:spTree>
    <p:extLst>
      <p:ext uri="{BB962C8B-B14F-4D97-AF65-F5344CB8AC3E}">
        <p14:creationId xmlns:p14="http://schemas.microsoft.com/office/powerpoint/2010/main" val="19318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3A53DBA-09B0-06FC-1661-7A906D6E1C74}"/>
              </a:ext>
            </a:extLst>
          </p:cNvPr>
          <p:cNvSpPr/>
          <p:nvPr/>
        </p:nvSpPr>
        <p:spPr bwMode="auto">
          <a:xfrm>
            <a:off x="686569" y="3359277"/>
            <a:ext cx="1541954" cy="930290"/>
          </a:xfrm>
          <a:prstGeom prst="roundRect">
            <a:avLst>
              <a:gd name="adj" fmla="val 950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I want a generative AI enabled chat application</a:t>
            </a:r>
          </a:p>
        </p:txBody>
      </p:sp>
      <p:cxnSp>
        <p:nvCxnSpPr>
          <p:cNvPr id="7" name="Straight Arrow Connector 6" descr="A one head directional arrow pointing forward">
            <a:extLst>
              <a:ext uri="{FF2B5EF4-FFF2-40B4-BE49-F238E27FC236}">
                <a16:creationId xmlns:a16="http://schemas.microsoft.com/office/drawing/2014/main" id="{9B92FD38-E6C3-D160-F4CB-BDC8AEEE39B1}"/>
              </a:ext>
            </a:extLst>
          </p:cNvPr>
          <p:cNvCxnSpPr>
            <a:cxnSpLocks/>
            <a:stCxn id="6" idx="3"/>
            <a:endCxn id="8" idx="1"/>
          </p:cNvCxnSpPr>
          <p:nvPr/>
        </p:nvCxnSpPr>
        <p:spPr>
          <a:xfrm>
            <a:off x="2228521" y="3824422"/>
            <a:ext cx="496110" cy="0"/>
          </a:xfrm>
          <a:prstGeom prst="straightConnector1">
            <a:avLst/>
          </a:prstGeom>
          <a:noFill/>
          <a:ln w="9525" cap="flat" cmpd="sng" algn="ctr">
            <a:solidFill>
              <a:schemeClr val="bg1">
                <a:lumMod val="65000"/>
              </a:schemeClr>
            </a:solidFill>
            <a:prstDash val="solid"/>
            <a:headEnd type="none" w="lg" len="med"/>
            <a:tailEnd type="triangle" w="lg" len="med"/>
          </a:ln>
          <a:effectLst/>
        </p:spPr>
      </p:cxnSp>
      <p:sp>
        <p:nvSpPr>
          <p:cNvPr id="8" name="Rectangle: Rounded Corners 7">
            <a:extLst>
              <a:ext uri="{FF2B5EF4-FFF2-40B4-BE49-F238E27FC236}">
                <a16:creationId xmlns:a16="http://schemas.microsoft.com/office/drawing/2014/main" id="{D26AC653-52D9-B1EC-3CF3-1ED4AAF66873}"/>
              </a:ext>
            </a:extLst>
          </p:cNvPr>
          <p:cNvSpPr/>
          <p:nvPr/>
        </p:nvSpPr>
        <p:spPr bwMode="auto">
          <a:xfrm>
            <a:off x="2724632" y="3413910"/>
            <a:ext cx="2517190" cy="821024"/>
          </a:xfrm>
          <a:prstGeom prst="roundRect">
            <a:avLst>
              <a:gd name="adj" fmla="val 103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Do you want to build your </a:t>
            </a:r>
            <a:b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br>
            <a:r>
              <a:rPr kumimoji="0" lang="en-US" sz="1100" b="1"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own app interface </a:t>
            </a: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or leverage a managed, integrated experience?</a:t>
            </a:r>
          </a:p>
        </p:txBody>
      </p:sp>
      <p:cxnSp>
        <p:nvCxnSpPr>
          <p:cNvPr id="9" name="Straight Arrow Connector 8" descr="A one head directional arrow pointing upward">
            <a:extLst>
              <a:ext uri="{FF2B5EF4-FFF2-40B4-BE49-F238E27FC236}">
                <a16:creationId xmlns:a16="http://schemas.microsoft.com/office/drawing/2014/main" id="{6401321E-1D41-FC5C-E554-1A2A1A3B3ADE}"/>
              </a:ext>
            </a:extLst>
          </p:cNvPr>
          <p:cNvCxnSpPr>
            <a:cxnSpLocks/>
            <a:stCxn id="8" idx="0"/>
            <a:endCxn id="12" idx="2"/>
          </p:cNvCxnSpPr>
          <p:nvPr/>
        </p:nvCxnSpPr>
        <p:spPr>
          <a:xfrm flipV="1">
            <a:off x="3983228" y="2924598"/>
            <a:ext cx="1" cy="489313"/>
          </a:xfrm>
          <a:prstGeom prst="straightConnector1">
            <a:avLst/>
          </a:prstGeom>
          <a:noFill/>
          <a:ln w="9525" cap="flat" cmpd="sng" algn="ctr">
            <a:solidFill>
              <a:schemeClr val="bg1">
                <a:lumMod val="65000"/>
              </a:schemeClr>
            </a:solidFill>
            <a:prstDash val="solid"/>
            <a:headEnd type="none" w="lg" len="med"/>
            <a:tailEnd type="triangle" w="lg" len="med"/>
          </a:ln>
          <a:effectLst/>
        </p:spPr>
      </p:cxnSp>
      <p:sp>
        <p:nvSpPr>
          <p:cNvPr id="11" name="TextBox 10">
            <a:extLst>
              <a:ext uri="{FF2B5EF4-FFF2-40B4-BE49-F238E27FC236}">
                <a16:creationId xmlns:a16="http://schemas.microsoft.com/office/drawing/2014/main" id="{685A3DC0-7DA4-72B2-CAF2-BD1439B42539}"/>
              </a:ext>
            </a:extLst>
          </p:cNvPr>
          <p:cNvSpPr txBox="1"/>
          <p:nvPr/>
        </p:nvSpPr>
        <p:spPr>
          <a:xfrm>
            <a:off x="2483093" y="3086046"/>
            <a:ext cx="1376961" cy="184666"/>
          </a:xfrm>
          <a:prstGeom prst="rect">
            <a:avLst/>
          </a:prstGeom>
          <a:noFill/>
        </p:spPr>
        <p:txBody>
          <a:bodyPr wrap="square" lIns="0" tIns="0" rIns="0" bIns="0" rtlCol="0" anchor="t">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Managed</a:t>
            </a:r>
          </a:p>
        </p:txBody>
      </p:sp>
      <p:sp>
        <p:nvSpPr>
          <p:cNvPr id="12" name="Rectangle: Rounded Corners 11">
            <a:extLst>
              <a:ext uri="{FF2B5EF4-FFF2-40B4-BE49-F238E27FC236}">
                <a16:creationId xmlns:a16="http://schemas.microsoft.com/office/drawing/2014/main" id="{E4078C01-C522-3176-AD57-421CC573A75C}"/>
              </a:ext>
            </a:extLst>
          </p:cNvPr>
          <p:cNvSpPr/>
          <p:nvPr/>
        </p:nvSpPr>
        <p:spPr bwMode="auto">
          <a:xfrm>
            <a:off x="2724634" y="1994306"/>
            <a:ext cx="2517187" cy="930290"/>
          </a:xfrm>
          <a:prstGeom prst="roundRect">
            <a:avLst>
              <a:gd name="adj" fmla="val 103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Do you want the model to generate answers based on</a:t>
            </a:r>
            <a:b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b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your </a:t>
            </a:r>
            <a:r>
              <a:rPr kumimoji="0" lang="en-US" sz="1100" b="1"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own data sources</a:t>
            </a: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a:t>
            </a:r>
          </a:p>
        </p:txBody>
      </p:sp>
      <p:sp>
        <p:nvSpPr>
          <p:cNvPr id="16" name="TextBox 15">
            <a:extLst>
              <a:ext uri="{FF2B5EF4-FFF2-40B4-BE49-F238E27FC236}">
                <a16:creationId xmlns:a16="http://schemas.microsoft.com/office/drawing/2014/main" id="{8573FF91-BFC1-12CA-E039-D366B8217791}"/>
              </a:ext>
            </a:extLst>
          </p:cNvPr>
          <p:cNvSpPr txBox="1"/>
          <p:nvPr/>
        </p:nvSpPr>
        <p:spPr>
          <a:xfrm>
            <a:off x="5478497" y="2059937"/>
            <a:ext cx="501923"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17" name="Connector: Elbow 16" descr="A one head directional arrow pointing forward from &quot;Do you want the model to generate answers based on your own data sources?&quot; to &quot;Bing Chat Enterprise&quot;&#10;">
            <a:extLst>
              <a:ext uri="{FF2B5EF4-FFF2-40B4-BE49-F238E27FC236}">
                <a16:creationId xmlns:a16="http://schemas.microsoft.com/office/drawing/2014/main" id="{D08641E8-7FCD-D8B3-8E61-7517CDA20D9E}"/>
              </a:ext>
            </a:extLst>
          </p:cNvPr>
          <p:cNvCxnSpPr>
            <a:cxnSpLocks/>
            <a:stCxn id="12" idx="3"/>
            <a:endCxn id="18" idx="1"/>
          </p:cNvCxnSpPr>
          <p:nvPr/>
        </p:nvCxnSpPr>
        <p:spPr>
          <a:xfrm flipV="1">
            <a:off x="5241821" y="1858696"/>
            <a:ext cx="1520803" cy="600756"/>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18" name="Rectangle: Rounded Corners 17">
            <a:extLst>
              <a:ext uri="{FF2B5EF4-FFF2-40B4-BE49-F238E27FC236}">
                <a16:creationId xmlns:a16="http://schemas.microsoft.com/office/drawing/2014/main" id="{2446DC3E-E04B-C834-9524-E0D496676BE5}"/>
              </a:ext>
              <a:ext uri="{C183D7F6-B498-43B3-948B-1728B52AA6E4}">
                <adec:decorative xmlns:adec="http://schemas.microsoft.com/office/drawing/2017/decorative" val="1"/>
              </a:ext>
            </a:extLst>
          </p:cNvPr>
          <p:cNvSpPr/>
          <p:nvPr/>
        </p:nvSpPr>
        <p:spPr bwMode="auto">
          <a:xfrm>
            <a:off x="6762624" y="1307445"/>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B2EA026-BEC5-B6F4-32DA-6774DE1D48E2}"/>
              </a:ext>
              <a:ext uri="{C183D7F6-B498-43B3-948B-1728B52AA6E4}">
                <adec:decorative xmlns:adec="http://schemas.microsoft.com/office/drawing/2017/decorative" val="1"/>
              </a:ext>
            </a:extLst>
          </p:cNvPr>
          <p:cNvCxnSpPr>
            <a:cxnSpLocks/>
          </p:cNvCxnSpPr>
          <p:nvPr/>
        </p:nvCxnSpPr>
        <p:spPr>
          <a:xfrm>
            <a:off x="8232054" y="1401561"/>
            <a:ext cx="0" cy="914270"/>
          </a:xfrm>
          <a:prstGeom prst="line">
            <a:avLst/>
          </a:prstGeom>
          <a:noFill/>
          <a:ln w="6350" cap="flat" cmpd="sng" algn="ctr">
            <a:solidFill>
              <a:schemeClr val="bg1"/>
            </a:solidFill>
            <a:prstDash val="solid"/>
            <a:headEnd type="none" w="lg" len="med"/>
            <a:tailEnd type="none" w="lg" len="med"/>
          </a:ln>
          <a:effectLst/>
        </p:spPr>
      </p:cxnSp>
      <p:sp>
        <p:nvSpPr>
          <p:cNvPr id="22" name="TextBox 21">
            <a:extLst>
              <a:ext uri="{FF2B5EF4-FFF2-40B4-BE49-F238E27FC236}">
                <a16:creationId xmlns:a16="http://schemas.microsoft.com/office/drawing/2014/main" id="{B15565BD-19B8-227F-DE90-0C427E84733D}"/>
              </a:ext>
            </a:extLst>
          </p:cNvPr>
          <p:cNvSpPr txBox="1"/>
          <p:nvPr/>
        </p:nvSpPr>
        <p:spPr>
          <a:xfrm>
            <a:off x="8249039" y="1543498"/>
            <a:ext cx="3243344" cy="666241"/>
          </a:xfrm>
          <a:prstGeom prst="rect">
            <a:avLst/>
          </a:prstGeom>
          <a:noFill/>
        </p:spPr>
        <p:txBody>
          <a:bodyPr wrap="square" lIns="0" tIns="0" rIns="0" bIns="0" rtlCol="0" anchor="t">
            <a:spAutoFit/>
          </a:bodyPr>
          <a:lstStyle/>
          <a:p>
            <a:pPr marL="228556" marR="0" lvl="0" indent="-115548"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Use OpenAI models and up-to-date web data to generate answers with transparent sources</a:t>
            </a:r>
          </a:p>
          <a:p>
            <a:pPr marL="228556" marR="0" lvl="0" indent="-115548"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Data travels outside tenant boundary</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but corporate data is protected from AI training</a:t>
            </a:r>
            <a:endParaRPr kumimoji="0" lang="en-US" sz="1000" b="0" i="0" u="none" strike="noStrike" kern="0" cap="none" spc="0" normalizeH="0" baseline="0" noProof="0">
              <a:ln>
                <a:noFill/>
              </a:ln>
              <a:solidFill>
                <a:srgbClr val="000000"/>
              </a:solidFill>
              <a:effectLst/>
              <a:uLnTx/>
              <a:uFillTx/>
              <a:latin typeface="Segoe UI"/>
              <a:ea typeface="+mn-ea"/>
              <a:cs typeface="Segoe UI"/>
            </a:endParaRPr>
          </a:p>
        </p:txBody>
      </p:sp>
      <p:sp>
        <p:nvSpPr>
          <p:cNvPr id="23" name="TextBox 22">
            <a:extLst>
              <a:ext uri="{FF2B5EF4-FFF2-40B4-BE49-F238E27FC236}">
                <a16:creationId xmlns:a16="http://schemas.microsoft.com/office/drawing/2014/main" id="{2E88FF04-A263-A30C-C39D-9211E91B9E12}"/>
              </a:ext>
            </a:extLst>
          </p:cNvPr>
          <p:cNvSpPr txBox="1"/>
          <p:nvPr/>
        </p:nvSpPr>
        <p:spPr>
          <a:xfrm>
            <a:off x="5440319" y="2737746"/>
            <a:ext cx="540102"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24" name="Connector: Elbow 23" descr="A one head directional arrow pointing forward from &quot;Do you want the model to generate answers based on your own data sources?&quot; to &quot;M365 Chat&quot;">
            <a:extLst>
              <a:ext uri="{FF2B5EF4-FFF2-40B4-BE49-F238E27FC236}">
                <a16:creationId xmlns:a16="http://schemas.microsoft.com/office/drawing/2014/main" id="{830B2B11-ADF3-E8C1-50BC-CFA204246569}"/>
              </a:ext>
            </a:extLst>
          </p:cNvPr>
          <p:cNvCxnSpPr>
            <a:cxnSpLocks/>
            <a:stCxn id="12" idx="3"/>
            <a:endCxn id="25" idx="1"/>
          </p:cNvCxnSpPr>
          <p:nvPr/>
        </p:nvCxnSpPr>
        <p:spPr>
          <a:xfrm>
            <a:off x="5241821" y="2459452"/>
            <a:ext cx="1520803" cy="600755"/>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25" name="Rectangle: Rounded Corners 24">
            <a:extLst>
              <a:ext uri="{FF2B5EF4-FFF2-40B4-BE49-F238E27FC236}">
                <a16:creationId xmlns:a16="http://schemas.microsoft.com/office/drawing/2014/main" id="{236AF6F5-B719-BB32-CF75-A88D34D05EC6}"/>
              </a:ext>
              <a:ext uri="{C183D7F6-B498-43B3-948B-1728B52AA6E4}">
                <adec:decorative xmlns:adec="http://schemas.microsoft.com/office/drawing/2017/decorative" val="1"/>
              </a:ext>
            </a:extLst>
          </p:cNvPr>
          <p:cNvSpPr/>
          <p:nvPr/>
        </p:nvSpPr>
        <p:spPr bwMode="auto">
          <a:xfrm>
            <a:off x="6762624" y="2508956"/>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9E71228E-0CDB-1BE0-D08F-4CA5330C48EB}"/>
              </a:ext>
            </a:extLst>
          </p:cNvPr>
          <p:cNvSpPr txBox="1"/>
          <p:nvPr/>
        </p:nvSpPr>
        <p:spPr>
          <a:xfrm>
            <a:off x="7419163" y="2875566"/>
            <a:ext cx="719113" cy="369332"/>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M365</a:t>
            </a:r>
            <a:br>
              <a:rPr kumimoji="0" lang="en-US" sz="1200" b="0" i="0" u="none" strike="noStrike" kern="1200" cap="none" spc="0" normalizeH="0" baseline="0" noProof="0">
                <a:ln>
                  <a:noFill/>
                </a:ln>
                <a:solidFill>
                  <a:srgbClr val="000000"/>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Semibold"/>
                <a:ea typeface="+mn-ea"/>
                <a:cs typeface="+mn-cs"/>
              </a:rPr>
              <a:t>Copilot</a:t>
            </a:r>
          </a:p>
        </p:txBody>
      </p:sp>
      <p:cxnSp>
        <p:nvCxnSpPr>
          <p:cNvPr id="28" name="Straight Connector 27">
            <a:extLst>
              <a:ext uri="{FF2B5EF4-FFF2-40B4-BE49-F238E27FC236}">
                <a16:creationId xmlns:a16="http://schemas.microsoft.com/office/drawing/2014/main" id="{53AB1EC8-8C7E-A4EA-941A-789DBBE50A84}"/>
              </a:ext>
              <a:ext uri="{C183D7F6-B498-43B3-948B-1728B52AA6E4}">
                <adec:decorative xmlns:adec="http://schemas.microsoft.com/office/drawing/2017/decorative" val="1"/>
              </a:ext>
            </a:extLst>
          </p:cNvPr>
          <p:cNvCxnSpPr>
            <a:cxnSpLocks/>
          </p:cNvCxnSpPr>
          <p:nvPr/>
        </p:nvCxnSpPr>
        <p:spPr>
          <a:xfrm>
            <a:off x="8232054" y="2603072"/>
            <a:ext cx="0" cy="914270"/>
          </a:xfrm>
          <a:prstGeom prst="line">
            <a:avLst/>
          </a:prstGeom>
          <a:noFill/>
          <a:ln w="6350" cap="flat" cmpd="sng" algn="ctr">
            <a:solidFill>
              <a:schemeClr val="bg1"/>
            </a:solidFill>
            <a:prstDash val="solid"/>
            <a:headEnd type="none" w="lg" len="med"/>
            <a:tailEnd type="none" w="lg" len="med"/>
          </a:ln>
          <a:effectLst/>
        </p:spPr>
      </p:cxnSp>
      <p:sp>
        <p:nvSpPr>
          <p:cNvPr id="29" name="TextBox 28">
            <a:extLst>
              <a:ext uri="{FF2B5EF4-FFF2-40B4-BE49-F238E27FC236}">
                <a16:creationId xmlns:a16="http://schemas.microsoft.com/office/drawing/2014/main" id="{A60FF905-3A28-719E-146B-B542F1401DCB}"/>
              </a:ext>
            </a:extLst>
          </p:cNvPr>
          <p:cNvSpPr txBox="1"/>
          <p:nvPr/>
        </p:nvSpPr>
        <p:spPr>
          <a:xfrm>
            <a:off x="8249039" y="2795801"/>
            <a:ext cx="3243344" cy="547764"/>
          </a:xfrm>
          <a:prstGeom prst="rect">
            <a:avLst/>
          </a:prstGeom>
          <a:noFill/>
        </p:spPr>
        <p:txBody>
          <a:bodyPr wrap="square" lIns="0" tIns="0" rIns="0" bIns="0" rtlCol="0">
            <a:spAutoFit/>
          </a:bodyPr>
          <a:lstStyle/>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Powered by the Microsoft Graph</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Integrated into M365 applications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Extensible with an ecosystem of plugins/connectors</a:t>
            </a:r>
          </a:p>
        </p:txBody>
      </p:sp>
      <p:cxnSp>
        <p:nvCxnSpPr>
          <p:cNvPr id="30" name="Straight Arrow Connector 29" descr="A one head directional arrow pointing downward">
            <a:extLst>
              <a:ext uri="{FF2B5EF4-FFF2-40B4-BE49-F238E27FC236}">
                <a16:creationId xmlns:a16="http://schemas.microsoft.com/office/drawing/2014/main" id="{46B377DA-D1B3-F0AB-90D8-92762610900F}"/>
              </a:ext>
            </a:extLst>
          </p:cNvPr>
          <p:cNvCxnSpPr>
            <a:cxnSpLocks/>
            <a:stCxn id="8" idx="2"/>
            <a:endCxn id="32" idx="0"/>
          </p:cNvCxnSpPr>
          <p:nvPr/>
        </p:nvCxnSpPr>
        <p:spPr>
          <a:xfrm>
            <a:off x="3983228" y="4234935"/>
            <a:ext cx="1" cy="489313"/>
          </a:xfrm>
          <a:prstGeom prst="straightConnector1">
            <a:avLst/>
          </a:prstGeom>
          <a:noFill/>
          <a:ln w="9525" cap="flat" cmpd="sng" algn="ctr">
            <a:solidFill>
              <a:schemeClr val="bg1">
                <a:lumMod val="65000"/>
              </a:schemeClr>
            </a:solidFill>
            <a:prstDash val="solid"/>
            <a:headEnd type="none" w="lg" len="med"/>
            <a:tailEnd type="triangle" w="lg" len="med"/>
          </a:ln>
          <a:effectLst/>
        </p:spPr>
      </p:cxnSp>
      <p:sp>
        <p:nvSpPr>
          <p:cNvPr id="31" name="TextBox 30">
            <a:extLst>
              <a:ext uri="{FF2B5EF4-FFF2-40B4-BE49-F238E27FC236}">
                <a16:creationId xmlns:a16="http://schemas.microsoft.com/office/drawing/2014/main" id="{0819F9E1-BC84-9184-119A-2477FE25ADCE}"/>
              </a:ext>
            </a:extLst>
          </p:cNvPr>
          <p:cNvSpPr txBox="1"/>
          <p:nvPr/>
        </p:nvSpPr>
        <p:spPr>
          <a:xfrm>
            <a:off x="2800818" y="4378159"/>
            <a:ext cx="1059237" cy="184666"/>
          </a:xfrm>
          <a:prstGeom prst="rect">
            <a:avLst/>
          </a:prstGeom>
          <a:noFill/>
        </p:spPr>
        <p:txBody>
          <a:bodyPr wrap="square" lIns="0" tIns="0" rIns="0" bIns="0" rtlCol="0">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Build my own</a:t>
            </a:r>
          </a:p>
        </p:txBody>
      </p:sp>
      <p:sp>
        <p:nvSpPr>
          <p:cNvPr id="32" name="Rectangle: Rounded Corners 31">
            <a:extLst>
              <a:ext uri="{FF2B5EF4-FFF2-40B4-BE49-F238E27FC236}">
                <a16:creationId xmlns:a16="http://schemas.microsoft.com/office/drawing/2014/main" id="{1A62F63C-CB74-3336-5109-70080D811A4A}"/>
              </a:ext>
            </a:extLst>
          </p:cNvPr>
          <p:cNvSpPr/>
          <p:nvPr/>
        </p:nvSpPr>
        <p:spPr bwMode="auto">
          <a:xfrm>
            <a:off x="2724634" y="4724248"/>
            <a:ext cx="2517188" cy="821024"/>
          </a:xfrm>
          <a:prstGeom prst="roundRect">
            <a:avLst>
              <a:gd name="adj" fmla="val 103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365708" rIns="365708" bIns="36570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Do you need </a:t>
            </a:r>
            <a:r>
              <a:rPr kumimoji="0" lang="en-US" sz="1100" b="1"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full dev control </a:t>
            </a:r>
            <a:r>
              <a:rPr kumimoji="0" lang="en-US" sz="1100" b="0" i="0" u="none" strike="noStrike" kern="1200" cap="none" spc="-50" normalizeH="0" baseline="0" noProof="0">
                <a:ln w="3175">
                  <a:noFill/>
                </a:ln>
                <a:solidFill>
                  <a:srgbClr val="000000"/>
                </a:solidFill>
                <a:effectLst/>
                <a:uLnTx/>
                <a:uFillTx/>
                <a:latin typeface="Aptos" panose="02110004020202020204"/>
                <a:ea typeface="+mn-ea"/>
                <a:cs typeface="Segoe UI" pitchFamily="34" charset="0"/>
              </a:rPr>
              <a:t>over the app and model behavior, in addition to data and feature integrations?</a:t>
            </a:r>
          </a:p>
        </p:txBody>
      </p:sp>
      <p:sp>
        <p:nvSpPr>
          <p:cNvPr id="33" name="TextBox 32">
            <a:extLst>
              <a:ext uri="{FF2B5EF4-FFF2-40B4-BE49-F238E27FC236}">
                <a16:creationId xmlns:a16="http://schemas.microsoft.com/office/drawing/2014/main" id="{9F2816D3-B77C-A729-BE6D-F444F63CAD09}"/>
              </a:ext>
            </a:extLst>
          </p:cNvPr>
          <p:cNvSpPr txBox="1"/>
          <p:nvPr/>
        </p:nvSpPr>
        <p:spPr>
          <a:xfrm>
            <a:off x="5478497" y="4717440"/>
            <a:ext cx="501923"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34" name="Connector: Elbow 33" descr="A one head directional arrow pointing forward from &quot;Do you need full dev control over the app and model behavior, in addition to data and feature integrations?&quot; to &quot;Power Virtual Agents&quot;">
            <a:extLst>
              <a:ext uri="{FF2B5EF4-FFF2-40B4-BE49-F238E27FC236}">
                <a16:creationId xmlns:a16="http://schemas.microsoft.com/office/drawing/2014/main" id="{69729CC4-A3B7-1DE7-B055-66EB28881895}"/>
              </a:ext>
            </a:extLst>
          </p:cNvPr>
          <p:cNvCxnSpPr>
            <a:cxnSpLocks/>
            <a:stCxn id="32" idx="3"/>
            <a:endCxn id="35" idx="1"/>
          </p:cNvCxnSpPr>
          <p:nvPr/>
        </p:nvCxnSpPr>
        <p:spPr>
          <a:xfrm flipV="1">
            <a:off x="5241821" y="4526116"/>
            <a:ext cx="1520803" cy="608643"/>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35" name="Rectangle: Rounded Corners 34">
            <a:extLst>
              <a:ext uri="{FF2B5EF4-FFF2-40B4-BE49-F238E27FC236}">
                <a16:creationId xmlns:a16="http://schemas.microsoft.com/office/drawing/2014/main" id="{0EF83D19-3B53-526C-C818-1463E7188914}"/>
              </a:ext>
              <a:ext uri="{C183D7F6-B498-43B3-948B-1728B52AA6E4}">
                <adec:decorative xmlns:adec="http://schemas.microsoft.com/office/drawing/2017/decorative" val="1"/>
              </a:ext>
            </a:extLst>
          </p:cNvPr>
          <p:cNvSpPr/>
          <p:nvPr/>
        </p:nvSpPr>
        <p:spPr bwMode="auto">
          <a:xfrm>
            <a:off x="6762624" y="3974865"/>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6" name="Picture 2">
            <a:extLst>
              <a:ext uri="{FF2B5EF4-FFF2-40B4-BE49-F238E27FC236}">
                <a16:creationId xmlns:a16="http://schemas.microsoft.com/office/drawing/2014/main" id="{2133CFF2-C1FF-6653-E03A-EA9D8AC97B3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845" y="4298566"/>
            <a:ext cx="461129" cy="45785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10E10A-D9E2-5DAD-942B-5A5E21298E83}"/>
              </a:ext>
            </a:extLst>
          </p:cNvPr>
          <p:cNvSpPr txBox="1"/>
          <p:nvPr/>
        </p:nvSpPr>
        <p:spPr>
          <a:xfrm>
            <a:off x="7419164" y="4342856"/>
            <a:ext cx="741198" cy="369332"/>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Copilot Studio</a:t>
            </a:r>
          </a:p>
        </p:txBody>
      </p:sp>
      <p:cxnSp>
        <p:nvCxnSpPr>
          <p:cNvPr id="38" name="Straight Connector 37">
            <a:extLst>
              <a:ext uri="{FF2B5EF4-FFF2-40B4-BE49-F238E27FC236}">
                <a16:creationId xmlns:a16="http://schemas.microsoft.com/office/drawing/2014/main" id="{9590198C-A6B9-F658-DC18-D44B6450B642}"/>
              </a:ext>
              <a:ext uri="{C183D7F6-B498-43B3-948B-1728B52AA6E4}">
                <adec:decorative xmlns:adec="http://schemas.microsoft.com/office/drawing/2017/decorative" val="1"/>
              </a:ext>
            </a:extLst>
          </p:cNvPr>
          <p:cNvCxnSpPr>
            <a:cxnSpLocks/>
          </p:cNvCxnSpPr>
          <p:nvPr/>
        </p:nvCxnSpPr>
        <p:spPr>
          <a:xfrm>
            <a:off x="8232054" y="4068981"/>
            <a:ext cx="0" cy="914270"/>
          </a:xfrm>
          <a:prstGeom prst="line">
            <a:avLst/>
          </a:prstGeom>
          <a:noFill/>
          <a:ln w="6350" cap="flat" cmpd="sng" algn="ctr">
            <a:solidFill>
              <a:schemeClr val="bg1"/>
            </a:solidFill>
            <a:prstDash val="solid"/>
            <a:headEnd type="none" w="lg" len="med"/>
            <a:tailEnd type="none" w="lg" len="med"/>
          </a:ln>
          <a:effectLst/>
        </p:spPr>
      </p:cxnSp>
      <p:sp>
        <p:nvSpPr>
          <p:cNvPr id="39" name="TextBox 38">
            <a:extLst>
              <a:ext uri="{FF2B5EF4-FFF2-40B4-BE49-F238E27FC236}">
                <a16:creationId xmlns:a16="http://schemas.microsoft.com/office/drawing/2014/main" id="{B6C0A3F8-070E-127B-9851-54D819AACE04}"/>
              </a:ext>
            </a:extLst>
          </p:cNvPr>
          <p:cNvSpPr txBox="1"/>
          <p:nvPr/>
        </p:nvSpPr>
        <p:spPr>
          <a:xfrm>
            <a:off x="8249039" y="4147426"/>
            <a:ext cx="3243344" cy="743175"/>
          </a:xfrm>
          <a:prstGeom prst="rect">
            <a:avLst/>
          </a:prstGeom>
          <a:noFill/>
        </p:spPr>
        <p:txBody>
          <a:bodyPr wrap="square" lIns="0" tIns="0" rIns="0" bIns="0" rtlCol="0">
            <a:spAutoFit/>
          </a:bodyPr>
          <a:lstStyle/>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Create chatbot experiences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Leverage low code tools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Grounded on a variety of data sources or webpages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Extend with connectors to additional applications</a:t>
            </a:r>
          </a:p>
        </p:txBody>
      </p:sp>
      <p:sp>
        <p:nvSpPr>
          <p:cNvPr id="40" name="TextBox 39">
            <a:extLst>
              <a:ext uri="{FF2B5EF4-FFF2-40B4-BE49-F238E27FC236}">
                <a16:creationId xmlns:a16="http://schemas.microsoft.com/office/drawing/2014/main" id="{02854B9C-8EEE-5C79-A0CE-101B1F56FBE9}"/>
              </a:ext>
            </a:extLst>
          </p:cNvPr>
          <p:cNvSpPr txBox="1"/>
          <p:nvPr/>
        </p:nvSpPr>
        <p:spPr>
          <a:xfrm>
            <a:off x="5440319" y="5397322"/>
            <a:ext cx="540102" cy="1846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41" name="Connector: Elbow 40" descr="A one head directional arrow pointing forward from &quot;Do you need full dev control over the app and model behavior, in addition to data and feature integrations?&quot; to &quot;Azure OpenAI Service&quot;">
            <a:extLst>
              <a:ext uri="{FF2B5EF4-FFF2-40B4-BE49-F238E27FC236}">
                <a16:creationId xmlns:a16="http://schemas.microsoft.com/office/drawing/2014/main" id="{D8733E10-AC9C-D574-2599-0F368937E25A}"/>
              </a:ext>
            </a:extLst>
          </p:cNvPr>
          <p:cNvCxnSpPr>
            <a:cxnSpLocks/>
            <a:stCxn id="32" idx="3"/>
            <a:endCxn id="42" idx="1"/>
          </p:cNvCxnSpPr>
          <p:nvPr/>
        </p:nvCxnSpPr>
        <p:spPr>
          <a:xfrm>
            <a:off x="5241821" y="5134759"/>
            <a:ext cx="1520803" cy="608643"/>
          </a:xfrm>
          <a:prstGeom prst="bentConnector3">
            <a:avLst>
              <a:gd name="adj1" fmla="val 50000"/>
            </a:avLst>
          </a:prstGeom>
          <a:noFill/>
          <a:ln w="9525" cap="flat" cmpd="sng" algn="ctr">
            <a:solidFill>
              <a:schemeClr val="bg1">
                <a:lumMod val="65000"/>
              </a:schemeClr>
            </a:solidFill>
            <a:prstDash val="solid"/>
            <a:headEnd type="none" w="lg" len="med"/>
            <a:tailEnd type="triangle" w="lg" len="med"/>
          </a:ln>
          <a:effectLst/>
        </p:spPr>
      </p:cxnSp>
      <p:sp>
        <p:nvSpPr>
          <p:cNvPr id="42" name="Rectangle: Rounded Corners 41">
            <a:extLst>
              <a:ext uri="{FF2B5EF4-FFF2-40B4-BE49-F238E27FC236}">
                <a16:creationId xmlns:a16="http://schemas.microsoft.com/office/drawing/2014/main" id="{98AC8331-349E-44BB-7192-201E2188E462}"/>
              </a:ext>
              <a:ext uri="{C183D7F6-B498-43B3-948B-1728B52AA6E4}">
                <adec:decorative xmlns:adec="http://schemas.microsoft.com/office/drawing/2017/decorative" val="1"/>
              </a:ext>
            </a:extLst>
          </p:cNvPr>
          <p:cNvSpPr/>
          <p:nvPr/>
        </p:nvSpPr>
        <p:spPr bwMode="auto">
          <a:xfrm>
            <a:off x="6762624" y="5192152"/>
            <a:ext cx="4844394" cy="1102502"/>
          </a:xfrm>
          <a:prstGeom prst="roundRect">
            <a:avLst>
              <a:gd name="adj" fmla="val 5100"/>
            </a:avLst>
          </a:prstGeom>
          <a:solidFill>
            <a:schemeClr val="accent5">
              <a:lumMod val="20000"/>
              <a:lumOff val="80000"/>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F8DD3C21-8473-D5E8-59E8-08F1E5B32078}"/>
              </a:ext>
            </a:extLst>
          </p:cNvPr>
          <p:cNvSpPr txBox="1"/>
          <p:nvPr/>
        </p:nvSpPr>
        <p:spPr>
          <a:xfrm>
            <a:off x="7419163" y="5540517"/>
            <a:ext cx="606649" cy="369332"/>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AI Studio</a:t>
            </a:r>
          </a:p>
        </p:txBody>
      </p:sp>
      <p:cxnSp>
        <p:nvCxnSpPr>
          <p:cNvPr id="45" name="Straight Connector 44">
            <a:extLst>
              <a:ext uri="{FF2B5EF4-FFF2-40B4-BE49-F238E27FC236}">
                <a16:creationId xmlns:a16="http://schemas.microsoft.com/office/drawing/2014/main" id="{F79E2E7C-EF2D-D632-7F21-DD1E62EF4EDC}"/>
              </a:ext>
              <a:ext uri="{C183D7F6-B498-43B3-948B-1728B52AA6E4}">
                <adec:decorative xmlns:adec="http://schemas.microsoft.com/office/drawing/2017/decorative" val="1"/>
              </a:ext>
            </a:extLst>
          </p:cNvPr>
          <p:cNvCxnSpPr>
            <a:cxnSpLocks/>
          </p:cNvCxnSpPr>
          <p:nvPr/>
        </p:nvCxnSpPr>
        <p:spPr>
          <a:xfrm>
            <a:off x="8232054" y="5286268"/>
            <a:ext cx="0" cy="914270"/>
          </a:xfrm>
          <a:prstGeom prst="line">
            <a:avLst/>
          </a:prstGeom>
          <a:noFill/>
          <a:ln w="6350" cap="flat" cmpd="sng" algn="ctr">
            <a:solidFill>
              <a:schemeClr val="bg1"/>
            </a:solidFill>
            <a:prstDash val="solid"/>
            <a:headEnd type="none" w="lg" len="med"/>
            <a:tailEnd type="none" w="lg" len="med"/>
          </a:ln>
          <a:effectLst/>
        </p:spPr>
      </p:cxnSp>
      <p:sp>
        <p:nvSpPr>
          <p:cNvPr id="46" name="TextBox 45">
            <a:extLst>
              <a:ext uri="{FF2B5EF4-FFF2-40B4-BE49-F238E27FC236}">
                <a16:creationId xmlns:a16="http://schemas.microsoft.com/office/drawing/2014/main" id="{167CD138-EA6F-5D0C-F009-0250259485F6}"/>
              </a:ext>
            </a:extLst>
          </p:cNvPr>
          <p:cNvSpPr txBox="1"/>
          <p:nvPr/>
        </p:nvSpPr>
        <p:spPr>
          <a:xfrm>
            <a:off x="8249039" y="5243337"/>
            <a:ext cx="3243344" cy="1057062"/>
          </a:xfrm>
          <a:prstGeom prst="rect">
            <a:avLst/>
          </a:prstGeom>
          <a:noFill/>
        </p:spPr>
        <p:txBody>
          <a:bodyPr wrap="square" lIns="0" tIns="0" rIns="0" bIns="0" rtlCol="0">
            <a:spAutoFit/>
          </a:bodyPr>
          <a:lstStyle/>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Developer friendly, enterprise-secure environment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to access Azure OpenAI models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Build an internal or external facing chat apps</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Use any data source or type</a:t>
            </a:r>
          </a:p>
          <a:p>
            <a:pPr marL="228556" marR="0" lvl="0" indent="-115866"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Tailor and optimize chat responses based on your current and latest data</a:t>
            </a:r>
          </a:p>
        </p:txBody>
      </p:sp>
      <p:pic>
        <p:nvPicPr>
          <p:cNvPr id="1026" name="Picture 2" descr="Visual representation of the Copilot for Microsoft 365 system: Foundational models (LLMs) + Microsoft Graph (your data) + Microsoft 365 and 3rd party apps">
            <a:extLst>
              <a:ext uri="{FF2B5EF4-FFF2-40B4-BE49-F238E27FC236}">
                <a16:creationId xmlns:a16="http://schemas.microsoft.com/office/drawing/2014/main" id="{3ECCEB45-408F-9AC7-987F-C00BBD1714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0" t="33274" r="82755" b="36370"/>
          <a:stretch/>
        </p:blipFill>
        <p:spPr bwMode="auto">
          <a:xfrm>
            <a:off x="6894532" y="2849637"/>
            <a:ext cx="507646" cy="42114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A909113C-F649-2E1D-869F-F3660014F7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10837" y="5523586"/>
            <a:ext cx="403143" cy="403143"/>
          </a:xfrm>
          <a:prstGeom prst="rect">
            <a:avLst/>
          </a:prstGeom>
        </p:spPr>
      </p:pic>
      <p:sp>
        <p:nvSpPr>
          <p:cNvPr id="3" name="TextBox 2">
            <a:extLst>
              <a:ext uri="{FF2B5EF4-FFF2-40B4-BE49-F238E27FC236}">
                <a16:creationId xmlns:a16="http://schemas.microsoft.com/office/drawing/2014/main" id="{96B608AC-226B-1EDC-AD27-39D1A660C245}"/>
              </a:ext>
            </a:extLst>
          </p:cNvPr>
          <p:cNvSpPr txBox="1"/>
          <p:nvPr/>
        </p:nvSpPr>
        <p:spPr>
          <a:xfrm>
            <a:off x="7436148" y="1761964"/>
            <a:ext cx="719113" cy="184666"/>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Copilot</a:t>
            </a:r>
          </a:p>
        </p:txBody>
      </p:sp>
      <p:pic>
        <p:nvPicPr>
          <p:cNvPr id="4" name="Picture 2" descr="Visual representation of the Copilot for Microsoft 365 system: Foundational models (LLMs) + Microsoft Graph (your data) + Microsoft 365 and 3rd party apps">
            <a:extLst>
              <a:ext uri="{FF2B5EF4-FFF2-40B4-BE49-F238E27FC236}">
                <a16:creationId xmlns:a16="http://schemas.microsoft.com/office/drawing/2014/main" id="{7D5C450D-7C78-D6AD-3C84-263D19C2D1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0" t="33274" r="82755" b="36370"/>
          <a:stretch/>
        </p:blipFill>
        <p:spPr bwMode="auto">
          <a:xfrm>
            <a:off x="6911517" y="1648126"/>
            <a:ext cx="507646" cy="42114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4">
            <a:extLst>
              <a:ext uri="{FF2B5EF4-FFF2-40B4-BE49-F238E27FC236}">
                <a16:creationId xmlns:a16="http://schemas.microsoft.com/office/drawing/2014/main" id="{0DDE75EA-99A4-06F5-C101-A84321B8116E}"/>
              </a:ext>
            </a:extLst>
          </p:cNvPr>
          <p:cNvSpPr txBox="1">
            <a:spLocks/>
          </p:cNvSpPr>
          <p:nvPr/>
        </p:nvSpPr>
        <p:spPr>
          <a:xfrm>
            <a:off x="643572" y="418884"/>
            <a:ext cx="10569859" cy="498598"/>
          </a:xfrm>
          <a:prstGeom prst="rect">
            <a:avLst/>
          </a:prstGeom>
          <a:noFill/>
        </p:spPr>
        <p:txBody>
          <a:bodyPr wrap="square" lIns="0" tIns="0" rIns="0" bIns="0" rtlCol="0" anchor="ctr">
            <a:spAutoFit/>
            <a:scene3d>
              <a:camera prst="orthographicFront"/>
              <a:lightRig rig="threePt" dir="t"/>
            </a:scene3d>
          </a:bodyPr>
          <a:lstStyle>
            <a:lvl1pPr defTabSz="932742">
              <a:lnSpc>
                <a:spcPct val="100000"/>
              </a:lnSpc>
              <a:spcBef>
                <a:spcPct val="0"/>
              </a:spcBef>
              <a:buNone/>
              <a:defRPr lang="en-US" sz="40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0" normalizeH="0" baseline="0" noProof="0" dirty="0">
                <a:ln>
                  <a:noFill/>
                </a:ln>
                <a:gradFill flip="none" rotWithShape="1">
                  <a:gsLst>
                    <a:gs pos="10000">
                      <a:srgbClr val="11A5F7">
                        <a:lumMod val="75000"/>
                      </a:srgbClr>
                    </a:gs>
                    <a:gs pos="35000">
                      <a:srgbClr val="11A5F7">
                        <a:lumMod val="75000"/>
                      </a:srgbClr>
                    </a:gs>
                    <a:gs pos="53000">
                      <a:srgbClr val="011B40">
                        <a:lumMod val="75000"/>
                        <a:lumOff val="25000"/>
                      </a:srgbClr>
                    </a:gs>
                    <a:gs pos="85000">
                      <a:srgbClr val="011B40">
                        <a:lumMod val="90000"/>
                        <a:lumOff val="10000"/>
                      </a:srgbClr>
                    </a:gs>
                  </a:gsLst>
                  <a:lin ang="13500000" scaled="1"/>
                  <a:tileRect/>
                </a:gradFill>
                <a:effectLst/>
                <a:uLnTx/>
                <a:uFillTx/>
                <a:latin typeface="Segoe UI Semibold"/>
                <a:ea typeface="+mn-ea"/>
                <a:cs typeface="Segoe UI" pitchFamily="34" charset="0"/>
              </a:rPr>
              <a:t>Copilot options</a:t>
            </a:r>
            <a:endParaRPr kumimoji="0" lang="en-CA" sz="4000" b="1" i="0" u="none" strike="noStrike" kern="1200" cap="none" spc="50" normalizeH="0" baseline="0" noProof="0" dirty="0">
              <a:ln>
                <a:noFill/>
              </a:ln>
              <a:gradFill flip="none" rotWithShape="1">
                <a:gsLst>
                  <a:gs pos="10000">
                    <a:srgbClr val="11A5F7">
                      <a:lumMod val="75000"/>
                    </a:srgbClr>
                  </a:gs>
                  <a:gs pos="35000">
                    <a:srgbClr val="11A5F7">
                      <a:lumMod val="75000"/>
                    </a:srgbClr>
                  </a:gs>
                  <a:gs pos="53000">
                    <a:srgbClr val="011B40">
                      <a:lumMod val="75000"/>
                      <a:lumOff val="25000"/>
                    </a:srgbClr>
                  </a:gs>
                  <a:gs pos="85000">
                    <a:srgbClr val="011B40">
                      <a:lumMod val="90000"/>
                      <a:lumOff val="10000"/>
                    </a:srgbClr>
                  </a:gs>
                </a:gsLst>
                <a:lin ang="13500000" scaled="1"/>
                <a:tileRect/>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8202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7C0D0F-C6C1-8368-9E69-FF5A5AD38F09}"/>
              </a:ext>
            </a:extLst>
          </p:cNvPr>
          <p:cNvSpPr>
            <a:spLocks noGrp="1"/>
          </p:cNvSpPr>
          <p:nvPr>
            <p:ph type="title"/>
          </p:nvPr>
        </p:nvSpPr>
        <p:spPr/>
        <p:txBody>
          <a:bodyPr/>
          <a:lstStyle/>
          <a:p>
            <a:r>
              <a:rPr lang="en-US"/>
              <a:t>Discover, asses, customize, and deploy models</a:t>
            </a:r>
          </a:p>
        </p:txBody>
      </p:sp>
      <p:sp>
        <p:nvSpPr>
          <p:cNvPr id="4" name="Text Placeholder 3">
            <a:extLst>
              <a:ext uri="{FF2B5EF4-FFF2-40B4-BE49-F238E27FC236}">
                <a16:creationId xmlns:a16="http://schemas.microsoft.com/office/drawing/2014/main" id="{ABBDBDF3-A860-BD92-08B1-A0F47311999D}"/>
              </a:ext>
            </a:extLst>
          </p:cNvPr>
          <p:cNvSpPr txBox="1">
            <a:spLocks/>
          </p:cNvSpPr>
          <p:nvPr/>
        </p:nvSpPr>
        <p:spPr>
          <a:xfrm>
            <a:off x="485582" y="1680591"/>
            <a:ext cx="4874694" cy="4624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8DC8E8"/>
                </a:solidFill>
                <a:effectLst/>
                <a:uLnTx/>
                <a:uFillTx/>
                <a:latin typeface="Segoe UI"/>
                <a:ea typeface="+mn-ea"/>
                <a:cs typeface="Segoe UI" panose="020B0502040204020203" pitchFamily="34" charset="0"/>
              </a:rPr>
              <a:t>Azure AI Model Catalog</a:t>
            </a:r>
          </a:p>
        </p:txBody>
      </p:sp>
      <p:sp>
        <p:nvSpPr>
          <p:cNvPr id="6" name="Text Placeholder 124">
            <a:extLst>
              <a:ext uri="{FF2B5EF4-FFF2-40B4-BE49-F238E27FC236}">
                <a16:creationId xmlns:a16="http://schemas.microsoft.com/office/drawing/2014/main" id="{4655B871-418E-7BE8-551C-1396BA7644FC}"/>
              </a:ext>
            </a:extLst>
          </p:cNvPr>
          <p:cNvSpPr txBox="1">
            <a:spLocks/>
          </p:cNvSpPr>
          <p:nvPr/>
        </p:nvSpPr>
        <p:spPr>
          <a:xfrm>
            <a:off x="588262" y="2299716"/>
            <a:ext cx="5665393" cy="4321801"/>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Hub for discovering foundation models in Azure AI Studio and Azure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1600+ models from OpenAI, Hugging Face, Meta, Mistral, NVIDIA, and more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Ready-to-use with curated fine-tuning pipelines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Easy to compare models by task using open-source datasets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Models available through Models as a Service and Models as Platform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13">
            <a:extLst>
              <a:ext uri="{FF2B5EF4-FFF2-40B4-BE49-F238E27FC236}">
                <a16:creationId xmlns:a16="http://schemas.microsoft.com/office/drawing/2014/main" id="{CE87461D-292F-7853-1723-9C7F4360F338}"/>
              </a:ext>
            </a:extLst>
          </p:cNvPr>
          <p:cNvPicPr>
            <a:picLocks noChangeAspect="1"/>
          </p:cNvPicPr>
          <p:nvPr/>
        </p:nvPicPr>
        <p:blipFill>
          <a:blip r:embed="rId3"/>
          <a:stretch>
            <a:fillRect/>
          </a:stretch>
        </p:blipFill>
        <p:spPr>
          <a:xfrm>
            <a:off x="6096000" y="1911826"/>
            <a:ext cx="5896303" cy="1900442"/>
          </a:xfrm>
          <a:prstGeom prst="rect">
            <a:avLst/>
          </a:prstGeom>
        </p:spPr>
      </p:pic>
      <p:pic>
        <p:nvPicPr>
          <p:cNvPr id="17" name="Picture 16">
            <a:extLst>
              <a:ext uri="{FF2B5EF4-FFF2-40B4-BE49-F238E27FC236}">
                <a16:creationId xmlns:a16="http://schemas.microsoft.com/office/drawing/2014/main" id="{0563F0AA-3112-2D56-8A06-2496EDBF9891}"/>
              </a:ext>
            </a:extLst>
          </p:cNvPr>
          <p:cNvPicPr>
            <a:picLocks noChangeAspect="1"/>
          </p:cNvPicPr>
          <p:nvPr/>
        </p:nvPicPr>
        <p:blipFill>
          <a:blip r:embed="rId4"/>
          <a:stretch>
            <a:fillRect/>
          </a:stretch>
        </p:blipFill>
        <p:spPr>
          <a:xfrm>
            <a:off x="6369110" y="3942255"/>
            <a:ext cx="5507738" cy="2679262"/>
          </a:xfrm>
          <a:prstGeom prst="rect">
            <a:avLst/>
          </a:prstGeom>
        </p:spPr>
      </p:pic>
    </p:spTree>
    <p:extLst>
      <p:ext uri="{BB962C8B-B14F-4D97-AF65-F5344CB8AC3E}">
        <p14:creationId xmlns:p14="http://schemas.microsoft.com/office/powerpoint/2010/main" val="33392305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D332-4928-424E-9AB1-D4870480E2F9}"/>
              </a:ext>
            </a:extLst>
          </p:cNvPr>
          <p:cNvSpPr>
            <a:spLocks noGrp="1"/>
          </p:cNvSpPr>
          <p:nvPr>
            <p:ph type="title"/>
          </p:nvPr>
        </p:nvSpPr>
        <p:spPr>
          <a:xfrm>
            <a:off x="503222" y="74362"/>
            <a:ext cx="10515600" cy="1030042"/>
          </a:xfrm>
        </p:spPr>
        <p:txBody>
          <a:bodyPr/>
          <a:lstStyle/>
          <a:p>
            <a:pPr algn="ctr"/>
            <a:r>
              <a:rPr lang="es-ES"/>
              <a:t>¡Gracias sponsors!</a:t>
            </a:r>
            <a:endParaRPr lang="en-US"/>
          </a:p>
        </p:txBody>
      </p:sp>
      <p:pic>
        <p:nvPicPr>
          <p:cNvPr id="3" name="Picture 2" descr="A blue and yellow logo&#10;&#10;Description automatically generated">
            <a:extLst>
              <a:ext uri="{FF2B5EF4-FFF2-40B4-BE49-F238E27FC236}">
                <a16:creationId xmlns:a16="http://schemas.microsoft.com/office/drawing/2014/main" id="{43855D65-5466-6695-CA23-99171BB5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1205" y="1705183"/>
            <a:ext cx="2696025" cy="1152805"/>
          </a:xfrm>
          <a:prstGeom prst="rect">
            <a:avLst/>
          </a:prstGeom>
        </p:spPr>
      </p:pic>
      <p:pic>
        <p:nvPicPr>
          <p:cNvPr id="14" name="Imagen 27" descr="Logotipo&#10;&#10;Descripción generada automáticamente">
            <a:extLst>
              <a:ext uri="{FF2B5EF4-FFF2-40B4-BE49-F238E27FC236}">
                <a16:creationId xmlns:a16="http://schemas.microsoft.com/office/drawing/2014/main" id="{FA088323-0A92-A623-5F09-C8687B025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12" y="5341998"/>
            <a:ext cx="1571416" cy="455077"/>
          </a:xfrm>
          <a:prstGeom prst="rect">
            <a:avLst/>
          </a:prstGeom>
        </p:spPr>
      </p:pic>
      <p:pic>
        <p:nvPicPr>
          <p:cNvPr id="15" name="Picture 2" descr="▷ Expertos en Bases de Datos para Empresas | Aleson ITC">
            <a:extLst>
              <a:ext uri="{FF2B5EF4-FFF2-40B4-BE49-F238E27FC236}">
                <a16:creationId xmlns:a16="http://schemas.microsoft.com/office/drawing/2014/main" id="{D9CC492C-9C10-9638-38E3-225A94D5C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1" y="1834336"/>
            <a:ext cx="3245784" cy="10516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Four9s - Ingecom">
            <a:extLst>
              <a:ext uri="{FF2B5EF4-FFF2-40B4-BE49-F238E27FC236}">
                <a16:creationId xmlns:a16="http://schemas.microsoft.com/office/drawing/2014/main" id="{3E978095-0B29-68F3-D0B5-FC64D39A6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626" y="1705183"/>
            <a:ext cx="2990724" cy="10918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Empleados, ubicación y antiguos alumnos de NamasData | LinkedIn">
            <a:extLst>
              <a:ext uri="{FF2B5EF4-FFF2-40B4-BE49-F238E27FC236}">
                <a16:creationId xmlns:a16="http://schemas.microsoft.com/office/drawing/2014/main" id="{60B09E83-34F0-57C3-FCD5-FDFBE1B46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094" y="5152817"/>
            <a:ext cx="833441" cy="8334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V-Valley: a leader in the Advanced Solutions market - Esprinet">
            <a:extLst>
              <a:ext uri="{FF2B5EF4-FFF2-40B4-BE49-F238E27FC236}">
                <a16:creationId xmlns:a16="http://schemas.microsoft.com/office/drawing/2014/main" id="{BAB87AE4-91FB-C125-6C05-268566E62D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7749" y="3937193"/>
            <a:ext cx="2423988" cy="10300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TD SYNNEX - Utimaco">
            <a:extLst>
              <a:ext uri="{FF2B5EF4-FFF2-40B4-BE49-F238E27FC236}">
                <a16:creationId xmlns:a16="http://schemas.microsoft.com/office/drawing/2014/main" id="{394BDD4D-101B-63C3-998B-3854F54568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4635" y="4013626"/>
            <a:ext cx="2322991" cy="92949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27F1A388-4DC2-832F-A5DD-BAA5C79656A7}"/>
              </a:ext>
            </a:extLst>
          </p:cNvPr>
          <p:cNvSpPr/>
          <p:nvPr/>
        </p:nvSpPr>
        <p:spPr>
          <a:xfrm>
            <a:off x="326752" y="1427584"/>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t>Platinum</a:t>
            </a:r>
            <a:endParaRPr lang="en-US"/>
          </a:p>
        </p:txBody>
      </p:sp>
      <p:sp>
        <p:nvSpPr>
          <p:cNvPr id="23" name="Rectangle: Rounded Corners 22">
            <a:extLst>
              <a:ext uri="{FF2B5EF4-FFF2-40B4-BE49-F238E27FC236}">
                <a16:creationId xmlns:a16="http://schemas.microsoft.com/office/drawing/2014/main" id="{51B609F0-FD74-0D7F-37E1-14936C5DFA22}"/>
              </a:ext>
            </a:extLst>
          </p:cNvPr>
          <p:cNvSpPr/>
          <p:nvPr/>
        </p:nvSpPr>
        <p:spPr>
          <a:xfrm>
            <a:off x="326752" y="3397518"/>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Gold</a:t>
            </a:r>
            <a:endParaRPr lang="en-US"/>
          </a:p>
        </p:txBody>
      </p:sp>
      <p:sp>
        <p:nvSpPr>
          <p:cNvPr id="24" name="Rectangle: Rounded Corners 23">
            <a:extLst>
              <a:ext uri="{FF2B5EF4-FFF2-40B4-BE49-F238E27FC236}">
                <a16:creationId xmlns:a16="http://schemas.microsoft.com/office/drawing/2014/main" id="{DC0429AD-E003-7F2C-6CFA-2AF86ADE2D54}"/>
              </a:ext>
            </a:extLst>
          </p:cNvPr>
          <p:cNvSpPr/>
          <p:nvPr/>
        </p:nvSpPr>
        <p:spPr>
          <a:xfrm>
            <a:off x="326752" y="5341395"/>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Silver</a:t>
            </a:r>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BBF7829A-A398-D914-588A-F74CE24DF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1487" y="4067929"/>
            <a:ext cx="1783001" cy="550160"/>
          </a:xfrm>
          <a:prstGeom prst="rect">
            <a:avLst/>
          </a:prstGeom>
        </p:spPr>
      </p:pic>
      <p:pic>
        <p:nvPicPr>
          <p:cNvPr id="7" name="Picture 6" descr="A red and black logo&#10;&#10;Description automatically generated">
            <a:extLst>
              <a:ext uri="{FF2B5EF4-FFF2-40B4-BE49-F238E27FC236}">
                <a16:creationId xmlns:a16="http://schemas.microsoft.com/office/drawing/2014/main" id="{034FAC16-04C9-976E-24FD-AF5FAFDA30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2324" y="4067929"/>
            <a:ext cx="888697" cy="620162"/>
          </a:xfrm>
          <a:prstGeom prst="rect">
            <a:avLst/>
          </a:prstGeom>
        </p:spPr>
      </p:pic>
      <p:pic>
        <p:nvPicPr>
          <p:cNvPr id="6" name="Imagen 5" descr="Logotipo&#10;&#10;Descripción generada automáticamente">
            <a:extLst>
              <a:ext uri="{FF2B5EF4-FFF2-40B4-BE49-F238E27FC236}">
                <a16:creationId xmlns:a16="http://schemas.microsoft.com/office/drawing/2014/main" id="{C7B86017-C7F5-333A-D6BC-7E5B21FB7F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2328" y="1755735"/>
            <a:ext cx="3800001" cy="1044000"/>
          </a:xfrm>
          <a:prstGeom prst="rect">
            <a:avLst/>
          </a:prstGeom>
        </p:spPr>
      </p:pic>
    </p:spTree>
    <p:extLst>
      <p:ext uri="{BB962C8B-B14F-4D97-AF65-F5344CB8AC3E}">
        <p14:creationId xmlns:p14="http://schemas.microsoft.com/office/powerpoint/2010/main" val="40549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F8CC-069D-237A-A86B-29D3FA1A160B}"/>
              </a:ext>
            </a:extLst>
          </p:cNvPr>
          <p:cNvSpPr>
            <a:spLocks noGrp="1"/>
          </p:cNvSpPr>
          <p:nvPr>
            <p:ph type="title"/>
          </p:nvPr>
        </p:nvSpPr>
        <p:spPr>
          <a:xfrm>
            <a:off x="513244" y="274804"/>
            <a:ext cx="11083416" cy="553998"/>
          </a:xfrm>
        </p:spPr>
        <p:txBody>
          <a:bodyPr/>
          <a:lstStyle/>
          <a:p>
            <a:r>
              <a:rPr lang="en-US" dirty="0"/>
              <a:t>Azure AI offers the best model selection</a:t>
            </a:r>
          </a:p>
        </p:txBody>
      </p:sp>
      <p:grpSp>
        <p:nvGrpSpPr>
          <p:cNvPr id="6" name="Group 5" descr="LLMs and SLMs">
            <a:extLst>
              <a:ext uri="{FF2B5EF4-FFF2-40B4-BE49-F238E27FC236}">
                <a16:creationId xmlns:a16="http://schemas.microsoft.com/office/drawing/2014/main" id="{C17DC7B6-AE71-D129-C38A-7BEF7F5E441F}"/>
              </a:ext>
            </a:extLst>
          </p:cNvPr>
          <p:cNvGrpSpPr/>
          <p:nvPr/>
        </p:nvGrpSpPr>
        <p:grpSpPr>
          <a:xfrm>
            <a:off x="582584" y="1149462"/>
            <a:ext cx="2632545" cy="3772160"/>
            <a:chOff x="582294" y="1610137"/>
            <a:chExt cx="2632683" cy="4562064"/>
          </a:xfrm>
        </p:grpSpPr>
        <p:sp>
          <p:nvSpPr>
            <p:cNvPr id="30" name="Rectangle: Rounded Corners 29">
              <a:extLst>
                <a:ext uri="{FF2B5EF4-FFF2-40B4-BE49-F238E27FC236}">
                  <a16:creationId xmlns:a16="http://schemas.microsoft.com/office/drawing/2014/main" id="{9B7A3ACE-97B5-85A6-790D-EA0ABBC3EC92}"/>
                </a:ext>
              </a:extLst>
            </p:cNvPr>
            <p:cNvSpPr/>
            <p:nvPr/>
          </p:nvSpPr>
          <p:spPr bwMode="auto">
            <a:xfrm>
              <a:off x="582294" y="1938131"/>
              <a:ext cx="2632683"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Flagship LLMs </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GPT-4</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Mistral Large</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Llama3 70b</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Command R+</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Small Language Models</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Phi3</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Mistral OSS models</a:t>
              </a: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pitchFamily="34" charset="0"/>
                </a:rPr>
                <a:t>Llama3 8b</a:t>
              </a:r>
            </a:p>
            <a:p>
              <a:pPr defTabSz="932339" fontAlgn="base">
                <a:spcBef>
                  <a:spcPct val="0"/>
                </a:spcBef>
                <a:spcAft>
                  <a:spcPct val="0"/>
                </a:spcAft>
              </a:pPr>
              <a:endParaRPr lang="en-US" sz="1600">
                <a:solidFill>
                  <a:srgbClr val="000000"/>
                </a:solidFill>
                <a:latin typeface="Segoe UI"/>
                <a:cs typeface="Segoe UI" pitchFamily="34" charset="0"/>
              </a:endParaRPr>
            </a:p>
          </p:txBody>
        </p:sp>
        <p:sp>
          <p:nvSpPr>
            <p:cNvPr id="34" name="Rounded Rectangle 33">
              <a:extLst>
                <a:ext uri="{FF2B5EF4-FFF2-40B4-BE49-F238E27FC236}">
                  <a16:creationId xmlns:a16="http://schemas.microsoft.com/office/drawing/2014/main" id="{EF196763-525F-A84C-A91B-897FF21F3843}"/>
                </a:ext>
              </a:extLst>
            </p:cNvPr>
            <p:cNvSpPr/>
            <p:nvPr/>
          </p:nvSpPr>
          <p:spPr bwMode="auto">
            <a:xfrm>
              <a:off x="932923" y="1610137"/>
              <a:ext cx="1938130" cy="70567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LLMs and </a:t>
              </a:r>
              <a:b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b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SLMs</a:t>
              </a:r>
            </a:p>
          </p:txBody>
        </p:sp>
      </p:grpSp>
      <p:grpSp>
        <p:nvGrpSpPr>
          <p:cNvPr id="7" name="Group 6" descr="Modalities, tasks and tools">
            <a:extLst>
              <a:ext uri="{FF2B5EF4-FFF2-40B4-BE49-F238E27FC236}">
                <a16:creationId xmlns:a16="http://schemas.microsoft.com/office/drawing/2014/main" id="{18DEAA78-23BC-927C-D148-CBCBA99A3B3F}"/>
              </a:ext>
            </a:extLst>
          </p:cNvPr>
          <p:cNvGrpSpPr/>
          <p:nvPr/>
        </p:nvGrpSpPr>
        <p:grpSpPr>
          <a:xfrm>
            <a:off x="3503350" y="1149462"/>
            <a:ext cx="2514469" cy="3772160"/>
            <a:chOff x="3389795" y="1610137"/>
            <a:chExt cx="2514601" cy="4562064"/>
          </a:xfrm>
        </p:grpSpPr>
        <p:sp>
          <p:nvSpPr>
            <p:cNvPr id="31" name="Rectangle: Rounded Corners 30">
              <a:extLst>
                <a:ext uri="{FF2B5EF4-FFF2-40B4-BE49-F238E27FC236}">
                  <a16:creationId xmlns:a16="http://schemas.microsoft.com/office/drawing/2014/main" id="{21A7D748-D8C8-9C85-D180-0612BFEA6AC2}"/>
                </a:ext>
              </a:extLst>
            </p:cNvPr>
            <p:cNvSpPr/>
            <p:nvPr/>
          </p:nvSpPr>
          <p:spPr bwMode="auto">
            <a:xfrm>
              <a:off x="338979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r>
                <a:rPr lang="en-US" sz="1600">
                  <a:solidFill>
                    <a:srgbClr val="000000"/>
                  </a:solidFill>
                  <a:latin typeface="Segoe UI"/>
                  <a:ea typeface="Segoe UI" pitchFamily="34" charset="0"/>
                  <a:cs typeface="Segoe UI" pitchFamily="34" charset="0"/>
                </a:rPr>
                <a:t>Multi-modal</a:t>
              </a: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GPT-4o, Phi3-vision</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r>
                <a:rPr lang="en-US" sz="1600">
                  <a:solidFill>
                    <a:srgbClr val="000000"/>
                  </a:solidFill>
                  <a:latin typeface="Segoe UI"/>
                  <a:ea typeface="Segoe UI" pitchFamily="34" charset="0"/>
                  <a:cs typeface="Segoe UI" pitchFamily="34" charset="0"/>
                </a:rPr>
                <a:t>Image generation</a:t>
              </a: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Dalle3, Stability AI</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r>
                <a:rPr lang="en-US" sz="1600">
                  <a:solidFill>
                    <a:srgbClr val="000000"/>
                  </a:solidFill>
                  <a:latin typeface="Segoe UI"/>
                  <a:ea typeface="Segoe UI" pitchFamily="34" charset="0"/>
                  <a:cs typeface="Segoe UI" pitchFamily="34" charset="0"/>
                </a:rPr>
                <a:t>Embedding models</a:t>
              </a: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Ada, Cohere</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marL="285709" indent="-285709" defTabSz="932339" fontAlgn="base">
                <a:spcBef>
                  <a:spcPct val="0"/>
                </a:spcBef>
                <a:spcAft>
                  <a:spcPct val="0"/>
                </a:spcAft>
                <a:buFont typeface="Arial" panose="020B0604020202020204" pitchFamily="34" charset="0"/>
                <a:buChar char="•"/>
                <a:defRPr/>
              </a:pPr>
              <a:r>
                <a:rPr lang="en-US" sz="1600">
                  <a:solidFill>
                    <a:srgbClr val="000000"/>
                  </a:solidFill>
                  <a:latin typeface="Segoe UI"/>
                  <a:ea typeface="Segoe UI" pitchFamily="34" charset="0"/>
                  <a:cs typeface="Segoe UI" pitchFamily="34" charset="0"/>
                </a:rPr>
                <a:t>Function calling </a:t>
              </a:r>
              <a:br>
                <a:rPr lang="en-US" sz="1600">
                  <a:solidFill>
                    <a:srgbClr val="000000"/>
                  </a:solidFill>
                  <a:latin typeface="Segoe UI"/>
                  <a:ea typeface="Segoe UI" pitchFamily="34" charset="0"/>
                  <a:cs typeface="Segoe UI" pitchFamily="34" charset="0"/>
                </a:rPr>
              </a:br>
              <a:r>
                <a:rPr lang="en-US" sz="1600">
                  <a:solidFill>
                    <a:srgbClr val="000000"/>
                  </a:solidFill>
                  <a:latin typeface="Segoe UI"/>
                  <a:ea typeface="Segoe UI" pitchFamily="34" charset="0"/>
                  <a:cs typeface="Segoe UI" pitchFamily="34" charset="0"/>
                </a:rPr>
                <a:t>&amp; JSON support </a:t>
              </a: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a:p>
              <a:pPr defTabSz="932339" fontAlgn="base">
                <a:spcBef>
                  <a:spcPct val="0"/>
                </a:spcBef>
                <a:spcAft>
                  <a:spcPct val="0"/>
                </a:spcAft>
                <a:defRPr/>
              </a:pPr>
              <a:endParaRPr lang="en-US" sz="1600">
                <a:solidFill>
                  <a:srgbClr val="000000"/>
                </a:solidFill>
                <a:latin typeface="Segoe UI"/>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5BA8DFE1-64DC-8098-C81C-3B49B1188DD4}"/>
                </a:ext>
              </a:extLst>
            </p:cNvPr>
            <p:cNvSpPr/>
            <p:nvPr/>
          </p:nvSpPr>
          <p:spPr bwMode="auto">
            <a:xfrm>
              <a:off x="367803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Modalities, </a:t>
              </a:r>
              <a:b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b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tasks and tools</a:t>
              </a:r>
            </a:p>
          </p:txBody>
        </p:sp>
      </p:grpSp>
      <p:grpSp>
        <p:nvGrpSpPr>
          <p:cNvPr id="4" name="Group 3" descr="Open and proprietary">
            <a:extLst>
              <a:ext uri="{FF2B5EF4-FFF2-40B4-BE49-F238E27FC236}">
                <a16:creationId xmlns:a16="http://schemas.microsoft.com/office/drawing/2014/main" id="{2FD65A2B-7854-6BC9-55F0-817A8755FA1D}"/>
              </a:ext>
            </a:extLst>
          </p:cNvPr>
          <p:cNvGrpSpPr/>
          <p:nvPr/>
        </p:nvGrpSpPr>
        <p:grpSpPr>
          <a:xfrm>
            <a:off x="9095318" y="1149462"/>
            <a:ext cx="2514469" cy="3772160"/>
            <a:chOff x="9095474" y="1610137"/>
            <a:chExt cx="2514601" cy="4562064"/>
          </a:xfrm>
        </p:grpSpPr>
        <p:sp>
          <p:nvSpPr>
            <p:cNvPr id="33" name="Rectangle: Rounded Corners 32">
              <a:extLst>
                <a:ext uri="{FF2B5EF4-FFF2-40B4-BE49-F238E27FC236}">
                  <a16:creationId xmlns:a16="http://schemas.microsoft.com/office/drawing/2014/main" id="{16B4BF45-A36B-6FDF-003E-25A78085D290}"/>
                </a:ext>
              </a:extLst>
            </p:cNvPr>
            <p:cNvSpPr/>
            <p:nvPr/>
          </p:nvSpPr>
          <p:spPr bwMode="auto">
            <a:xfrm>
              <a:off x="9095474"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Premium models first on Azure: OpenAI, Mistral Large, Cohere Command R+</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100s of Open models from HuggingFace </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r>
                <a:rPr lang="en-US" sz="1600">
                  <a:solidFill>
                    <a:srgbClr val="000000"/>
                  </a:solidFill>
                  <a:latin typeface="Segoe UI"/>
                  <a:cs typeface="Segoe UI" pitchFamily="34" charset="0"/>
                </a:rPr>
                <a:t>Open models from Meta, Databricks and Snowflake, Nvidia</a:t>
              </a: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p:txBody>
        </p:sp>
        <p:sp>
          <p:nvSpPr>
            <p:cNvPr id="36" name="Rounded Rectangle 35">
              <a:extLst>
                <a:ext uri="{FF2B5EF4-FFF2-40B4-BE49-F238E27FC236}">
                  <a16:creationId xmlns:a16="http://schemas.microsoft.com/office/drawing/2014/main" id="{A04CE9E3-5C86-0181-FA65-109D1030C92B}"/>
                </a:ext>
              </a:extLst>
            </p:cNvPr>
            <p:cNvSpPr/>
            <p:nvPr/>
          </p:nvSpPr>
          <p:spPr bwMode="auto">
            <a:xfrm>
              <a:off x="9383709"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Open and </a:t>
              </a:r>
              <a:b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b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propriety </a:t>
              </a:r>
            </a:p>
          </p:txBody>
        </p:sp>
      </p:grpSp>
      <p:grpSp>
        <p:nvGrpSpPr>
          <p:cNvPr id="5" name="Group 4" descr="Regional and domain specific">
            <a:extLst>
              <a:ext uri="{FF2B5EF4-FFF2-40B4-BE49-F238E27FC236}">
                <a16:creationId xmlns:a16="http://schemas.microsoft.com/office/drawing/2014/main" id="{0D3D792A-8488-30A7-35CD-B396BA6AED74}"/>
              </a:ext>
            </a:extLst>
          </p:cNvPr>
          <p:cNvGrpSpPr/>
          <p:nvPr/>
        </p:nvGrpSpPr>
        <p:grpSpPr>
          <a:xfrm>
            <a:off x="6299334" y="1149462"/>
            <a:ext cx="2514469" cy="3772160"/>
            <a:chOff x="6287605" y="1610137"/>
            <a:chExt cx="2514601" cy="4562064"/>
          </a:xfrm>
        </p:grpSpPr>
        <p:sp>
          <p:nvSpPr>
            <p:cNvPr id="32" name="Rectangle: Rounded Corners 31">
              <a:extLst>
                <a:ext uri="{FF2B5EF4-FFF2-40B4-BE49-F238E27FC236}">
                  <a16:creationId xmlns:a16="http://schemas.microsoft.com/office/drawing/2014/main" id="{851CAFD4-564F-5159-07D9-5C475FA7CE6F}"/>
                </a:ext>
              </a:extLst>
            </p:cNvPr>
            <p:cNvSpPr/>
            <p:nvPr/>
          </p:nvSpPr>
          <p:spPr bwMode="auto">
            <a:xfrm>
              <a:off x="628760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990" tIns="91435" rIns="45717" bIns="91435" numCol="1" spcCol="0" rtlCol="0" fromWordArt="0" anchor="t" anchorCtr="0" forceAA="0" compatLnSpc="1">
              <a:prstTxWarp prst="textNoShape">
                <a:avLst/>
              </a:prstTxWarp>
              <a:noAutofit/>
            </a:bodyPr>
            <a:lstStyle/>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a:rPr>
                <a:t>Core42 JAIS Arabic language LLM</a:t>
              </a:r>
            </a:p>
            <a:p>
              <a:pPr marL="285709" indent="-285709" defTabSz="932339" fontAlgn="base">
                <a:spcBef>
                  <a:spcPct val="0"/>
                </a:spcBef>
                <a:spcAft>
                  <a:spcPct val="0"/>
                </a:spcAft>
                <a:buFont typeface="Arial" panose="020B0604020202020204" pitchFamily="34" charset="0"/>
                <a:buChar char="•"/>
              </a:pP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a:rPr>
                <a:t>Mistral Large </a:t>
              </a:r>
              <a:br>
                <a:rPr lang="en-US" sz="1600">
                  <a:latin typeface="Segoe UI"/>
                  <a:cs typeface="Segoe UI" pitchFamily="34" charset="0"/>
                </a:rPr>
              </a:br>
              <a:r>
                <a:rPr lang="en-US" sz="1600">
                  <a:solidFill>
                    <a:srgbClr val="000000"/>
                  </a:solidFill>
                  <a:latin typeface="Segoe UI"/>
                  <a:cs typeface="Segoe UI"/>
                </a:rPr>
                <a:t>is focused on </a:t>
              </a:r>
              <a:br>
                <a:rPr lang="en-US" sz="1600">
                  <a:latin typeface="Segoe UI"/>
                  <a:cs typeface="Segoe UI" pitchFamily="34" charset="0"/>
                </a:rPr>
              </a:br>
              <a:r>
                <a:rPr lang="en-US" sz="1600">
                  <a:solidFill>
                    <a:srgbClr val="000000"/>
                  </a:solidFill>
                  <a:latin typeface="Segoe UI"/>
                  <a:cs typeface="Segoe UI"/>
                </a:rPr>
                <a:t>European languages </a:t>
              </a: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endParaRPr lang="en-US" sz="1600">
                <a:solidFill>
                  <a:srgbClr val="000000"/>
                </a:solidFill>
                <a:latin typeface="Segoe UI"/>
                <a:cs typeface="Segoe UI" pitchFamily="34" charset="0"/>
              </a:endParaRPr>
            </a:p>
            <a:p>
              <a:pPr marL="285709" indent="-285709" defTabSz="932339" fontAlgn="base">
                <a:spcBef>
                  <a:spcPct val="0"/>
                </a:spcBef>
                <a:spcAft>
                  <a:spcPct val="0"/>
                </a:spcAft>
                <a:buFont typeface="Arial" panose="020B0604020202020204" pitchFamily="34" charset="0"/>
                <a:buChar char="•"/>
              </a:pPr>
              <a:r>
                <a:rPr lang="en-US" sz="1600">
                  <a:solidFill>
                    <a:srgbClr val="000000"/>
                  </a:solidFill>
                  <a:latin typeface="Segoe UI"/>
                  <a:cs typeface="Segoe UI"/>
                </a:rPr>
                <a:t>Nixtla TimeGEN-1 - Timeseries forecasting</a:t>
              </a:r>
            </a:p>
            <a:p>
              <a:pPr marL="285709" indent="-285709" defTabSz="932339" fontAlgn="base">
                <a:spcBef>
                  <a:spcPct val="0"/>
                </a:spcBef>
                <a:spcAft>
                  <a:spcPct val="0"/>
                </a:spcAft>
                <a:buFont typeface="Arial" panose="020B0604020202020204" pitchFamily="34" charset="0"/>
                <a:buChar char="•"/>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a:p>
              <a:pPr defTabSz="932339" fontAlgn="base">
                <a:spcBef>
                  <a:spcPct val="0"/>
                </a:spcBef>
                <a:spcAft>
                  <a:spcPct val="0"/>
                </a:spcAft>
              </a:pPr>
              <a:endParaRPr lang="en-US" sz="1600">
                <a:solidFill>
                  <a:srgbClr val="000000"/>
                </a:solidFill>
                <a:latin typeface="Segoe UI"/>
                <a:cs typeface="Segoe UI" pitchFamily="34" charset="0"/>
              </a:endParaRPr>
            </a:p>
          </p:txBody>
        </p:sp>
        <p:sp>
          <p:nvSpPr>
            <p:cNvPr id="37" name="Rounded Rectangle 36">
              <a:extLst>
                <a:ext uri="{FF2B5EF4-FFF2-40B4-BE49-F238E27FC236}">
                  <a16:creationId xmlns:a16="http://schemas.microsoft.com/office/drawing/2014/main" id="{298AE3D1-8D9B-6EAE-87AD-BDED4AE0F13D}"/>
                </a:ext>
              </a:extLst>
            </p:cNvPr>
            <p:cNvSpPr/>
            <p:nvPr/>
          </p:nvSpPr>
          <p:spPr bwMode="auto">
            <a:xfrm>
              <a:off x="657584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normAutofit lnSpcReduction="10000"/>
            </a:bodyPr>
            <a:lstStyle/>
            <a:p>
              <a:pPr algn="ctr" defTabSz="932316">
                <a:spcBef>
                  <a:spcPts val="600"/>
                </a:spcBef>
                <a:defRPr/>
              </a:pPr>
              <a:r>
                <a:rPr lang="en-US" sz="1600">
                  <a:gradFill>
                    <a:gsLst>
                      <a:gs pos="1399">
                        <a:srgbClr val="FFFFFF"/>
                      </a:gs>
                      <a:gs pos="17000">
                        <a:srgbClr val="FFFFFF"/>
                      </a:gs>
                    </a:gsLst>
                    <a:path path="circle">
                      <a:fillToRect l="100000" t="100000"/>
                    </a:path>
                  </a:gradFill>
                  <a:latin typeface="Segoe UI Semibold"/>
                  <a:cs typeface="Segoe UI" panose="020B0502040204020203" pitchFamily="34" charset="0"/>
                </a:rPr>
                <a:t>Regional and domain specific</a:t>
              </a:r>
            </a:p>
          </p:txBody>
        </p:sp>
      </p:grpSp>
      <p:grpSp>
        <p:nvGrpSpPr>
          <p:cNvPr id="60" name="Group 59">
            <a:extLst>
              <a:ext uri="{FF2B5EF4-FFF2-40B4-BE49-F238E27FC236}">
                <a16:creationId xmlns:a16="http://schemas.microsoft.com/office/drawing/2014/main" id="{F77A88EF-FE09-FFE5-7B0B-8719D8F505E9}"/>
              </a:ext>
              <a:ext uri="{C183D7F6-B498-43B3-948B-1728B52AA6E4}">
                <adec:decorative xmlns:adec="http://schemas.microsoft.com/office/drawing/2017/decorative" val="1"/>
              </a:ext>
            </a:extLst>
          </p:cNvPr>
          <p:cNvGrpSpPr/>
          <p:nvPr/>
        </p:nvGrpSpPr>
        <p:grpSpPr>
          <a:xfrm>
            <a:off x="582583" y="5192825"/>
            <a:ext cx="11023911" cy="1173057"/>
            <a:chOff x="582293" y="5487456"/>
            <a:chExt cx="11024489" cy="1173119"/>
          </a:xfrm>
        </p:grpSpPr>
        <p:sp>
          <p:nvSpPr>
            <p:cNvPr id="8" name="Rectangle: Rounded Corners 7">
              <a:extLst>
                <a:ext uri="{FF2B5EF4-FFF2-40B4-BE49-F238E27FC236}">
                  <a16:creationId xmlns:a16="http://schemas.microsoft.com/office/drawing/2014/main" id="{6F5ABBD0-D2AD-C485-0C70-6F6F234DF591}"/>
                </a:ext>
                <a:ext uri="{C183D7F6-B498-43B3-948B-1728B52AA6E4}">
                  <adec:decorative xmlns:adec="http://schemas.microsoft.com/office/drawing/2017/decorative" val="1"/>
                </a:ext>
              </a:extLst>
            </p:cNvPr>
            <p:cNvSpPr/>
            <p:nvPr/>
          </p:nvSpPr>
          <p:spPr>
            <a:xfrm>
              <a:off x="582293" y="5487456"/>
              <a:ext cx="11024489" cy="1173119"/>
            </a:xfrm>
            <a:prstGeom prst="roundRect">
              <a:avLst>
                <a:gd name="adj" fmla="val 9860"/>
              </a:avLst>
            </a:prstGeom>
            <a:solidFill>
              <a:srgbClr val="F4F3F5"/>
            </a:solidFill>
            <a:ln w="19050" cap="flat" cmpd="sng" algn="ctr">
              <a:noFill/>
              <a:prstDash val="solid"/>
              <a:headEnd type="none" w="med" len="med"/>
              <a:tailEnd type="none" w="med" len="med"/>
            </a:ln>
            <a:effectLst>
              <a:outerShdw blurRad="63500" dist="127000" dir="2700000" algn="tl" rotWithShape="0">
                <a:prstClr val="black">
                  <a:alpha val="20000"/>
                </a:prstClr>
              </a:outerShdw>
            </a:effectLst>
          </p:spPr>
          <p:txBody>
            <a:bodyPr rot="0" spcFirstLastPara="0" vertOverflow="overflow" horzOverflow="overflow" vert="horz" wrap="square" lIns="0" tIns="91435" rIns="0" bIns="0" numCol="1" spcCol="0" rtlCol="0" fromWordArt="0" anchor="ctr" anchorCtr="0" forceAA="0" compatLnSpc="1">
              <a:prstTxWarp prst="textNoShape">
                <a:avLst/>
              </a:prstTxWarp>
              <a:noAutofit/>
            </a:bodyPr>
            <a:lstStyle/>
            <a:p>
              <a:pPr algn="ctr" defTabSz="932339" fontAlgn="base">
                <a:spcBef>
                  <a:spcPct val="0"/>
                </a:spcBef>
                <a:spcAft>
                  <a:spcPct val="0"/>
                </a:spcAft>
                <a:defRPr/>
              </a:pPr>
              <a:endParaRPr lang="en-US" sz="1600" b="1" kern="0">
                <a:solidFill>
                  <a:srgbClr val="000000"/>
                </a:solidFill>
                <a:latin typeface="Segoe Sans Text"/>
                <a:cs typeface="Segoe UI" pitchFamily="34" charset="0"/>
              </a:endParaRPr>
            </a:p>
          </p:txBody>
        </p:sp>
        <p:grpSp>
          <p:nvGrpSpPr>
            <p:cNvPr id="29" name="Group 28">
              <a:extLst>
                <a:ext uri="{FF2B5EF4-FFF2-40B4-BE49-F238E27FC236}">
                  <a16:creationId xmlns:a16="http://schemas.microsoft.com/office/drawing/2014/main" id="{BD56E827-18A9-4499-8359-A85C066F9CA5}"/>
                </a:ext>
              </a:extLst>
            </p:cNvPr>
            <p:cNvGrpSpPr/>
            <p:nvPr/>
          </p:nvGrpSpPr>
          <p:grpSpPr>
            <a:xfrm>
              <a:off x="721232" y="5671135"/>
              <a:ext cx="562685" cy="845844"/>
              <a:chOff x="825142" y="5411360"/>
              <a:chExt cx="562685" cy="845844"/>
            </a:xfrm>
          </p:grpSpPr>
          <p:pic>
            <p:nvPicPr>
              <p:cNvPr id="9" name="Picture 8">
                <a:extLst>
                  <a:ext uri="{FF2B5EF4-FFF2-40B4-BE49-F238E27FC236}">
                    <a16:creationId xmlns:a16="http://schemas.microsoft.com/office/drawing/2014/main" id="{3D1226D7-00CB-5CDC-2865-B81AF08AA0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9653" y="5411360"/>
                <a:ext cx="473663" cy="473663"/>
              </a:xfrm>
              <a:prstGeom prst="rect">
                <a:avLst/>
              </a:prstGeom>
            </p:spPr>
          </p:pic>
          <p:sp>
            <p:nvSpPr>
              <p:cNvPr id="15" name="TextBox 14">
                <a:extLst>
                  <a:ext uri="{FF2B5EF4-FFF2-40B4-BE49-F238E27FC236}">
                    <a16:creationId xmlns:a16="http://schemas.microsoft.com/office/drawing/2014/main" id="{A0279AFF-B67F-A6E1-D600-A5AE2A70F21F}"/>
                  </a:ext>
                </a:extLst>
              </p:cNvPr>
              <p:cNvSpPr txBox="1"/>
              <p:nvPr/>
            </p:nvSpPr>
            <p:spPr>
              <a:xfrm>
                <a:off x="825142" y="5949411"/>
                <a:ext cx="562685"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Microsoft</a:t>
                </a:r>
                <a:br>
                  <a:rPr lang="en-US" sz="1000">
                    <a:solidFill>
                      <a:srgbClr val="000000"/>
                    </a:solidFill>
                    <a:latin typeface="Segoe Sans Text Semibold"/>
                  </a:rPr>
                </a:br>
                <a:r>
                  <a:rPr lang="en-US" sz="1000">
                    <a:solidFill>
                      <a:srgbClr val="000000"/>
                    </a:solidFill>
                    <a:latin typeface="Segoe Sans Text Semibold"/>
                  </a:rPr>
                  <a:t>Phi</a:t>
                </a:r>
              </a:p>
            </p:txBody>
          </p:sp>
        </p:grpSp>
        <p:grpSp>
          <p:nvGrpSpPr>
            <p:cNvPr id="43" name="Group 42">
              <a:extLst>
                <a:ext uri="{FF2B5EF4-FFF2-40B4-BE49-F238E27FC236}">
                  <a16:creationId xmlns:a16="http://schemas.microsoft.com/office/drawing/2014/main" id="{C79CC792-9281-655F-155F-6D3E0A460767}"/>
                </a:ext>
              </a:extLst>
            </p:cNvPr>
            <p:cNvGrpSpPr/>
            <p:nvPr/>
          </p:nvGrpSpPr>
          <p:grpSpPr>
            <a:xfrm>
              <a:off x="1606699" y="5694327"/>
              <a:ext cx="815972" cy="822652"/>
              <a:chOff x="1885436" y="5434552"/>
              <a:chExt cx="815972" cy="822652"/>
            </a:xfrm>
          </p:grpSpPr>
          <p:pic>
            <p:nvPicPr>
              <p:cNvPr id="10" name="Picture 9">
                <a:extLst>
                  <a:ext uri="{FF2B5EF4-FFF2-40B4-BE49-F238E27FC236}">
                    <a16:creationId xmlns:a16="http://schemas.microsoft.com/office/drawing/2014/main" id="{7EBA5172-4B62-63E4-F559-E65321952826}"/>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096" b="88535" l="6875" r="90000">
                            <a14:foregroundMark x1="21250" y1="22930" x2="21250" y2="22930"/>
                            <a14:foregroundMark x1="18125" y1="57962" x2="18125" y2="57962"/>
                            <a14:foregroundMark x1="58125" y1="78344" x2="58125" y2="78344"/>
                            <a14:foregroundMark x1="78125" y1="77707" x2="78125" y2="77707"/>
                            <a14:foregroundMark x1="80625" y1="66879" x2="80625" y2="66879"/>
                            <a14:foregroundMark x1="80625" y1="34395" x2="80625" y2="34395"/>
                            <a14:foregroundMark x1="74375" y1="15924" x2="74375" y2="15924"/>
                            <a14:foregroundMark x1="65000" y1="16561" x2="65000" y2="16561"/>
                            <a14:foregroundMark x1="66875" y1="31847" x2="66875" y2="31847"/>
                            <a14:foregroundMark x1="72500" y1="39490" x2="72500" y2="39490"/>
                            <a14:foregroundMark x1="77500" y1="44586" x2="77500" y2="44586"/>
                            <a14:foregroundMark x1="83125" y1="45860" x2="83125" y2="45860"/>
                            <a14:foregroundMark x1="85000" y1="29299" x2="85000" y2="29299"/>
                            <a14:foregroundMark x1="83750" y1="15287" x2="83750" y2="15287"/>
                            <a14:foregroundMark x1="72500" y1="7643" x2="72500" y2="7643"/>
                            <a14:foregroundMark x1="39375" y1="10191" x2="39375" y2="10191"/>
                            <a14:foregroundMark x1="38750" y1="22930" x2="38750" y2="22930"/>
                            <a14:foregroundMark x1="26875" y1="30573" x2="26875" y2="30573"/>
                            <a14:foregroundMark x1="15000" y1="32484" x2="15000" y2="32484"/>
                            <a14:foregroundMark x1="10000" y1="31210" x2="10000" y2="31210"/>
                            <a14:foregroundMark x1="9375" y1="18471" x2="9375" y2="18471"/>
                            <a14:foregroundMark x1="13125" y1="14650" x2="13125" y2="14650"/>
                            <a14:foregroundMark x1="25000" y1="10191" x2="25000" y2="10191"/>
                            <a14:foregroundMark x1="41875" y1="31210" x2="41875" y2="31210"/>
                            <a14:foregroundMark x1="6875" y1="33121" x2="6875" y2="33121"/>
                            <a14:foregroundMark x1="51250" y1="77707" x2="51250" y2="77707"/>
                            <a14:foregroundMark x1="69375" y1="82803" x2="69375" y2="82803"/>
                            <a14:foregroundMark x1="80625" y1="83439" x2="80625" y2="83439"/>
                            <a14:foregroundMark x1="80000" y1="88535" x2="80000" y2="88535"/>
                          </a14:backgroundRemoval>
                        </a14:imgEffect>
                      </a14:imgLayer>
                    </a14:imgProps>
                  </a:ext>
                </a:extLst>
              </a:blip>
              <a:srcRect l="3750" t="2548" b="4400"/>
              <a:stretch/>
            </p:blipFill>
            <p:spPr bwMode="auto">
              <a:xfrm>
                <a:off x="2068100" y="5434552"/>
                <a:ext cx="450644" cy="427278"/>
              </a:xfrm>
              <a:prstGeom prst="rect">
                <a:avLst/>
              </a:prstGeom>
              <a:ln>
                <a:noFill/>
              </a:ln>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4007BA78-2559-2141-9129-CCA7519827BE}"/>
                  </a:ext>
                </a:extLst>
              </p:cNvPr>
              <p:cNvSpPr txBox="1"/>
              <p:nvPr/>
            </p:nvSpPr>
            <p:spPr>
              <a:xfrm>
                <a:off x="1885436" y="5949411"/>
                <a:ext cx="815972"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Azure OpenAI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4" name="Group 43">
              <a:extLst>
                <a:ext uri="{FF2B5EF4-FFF2-40B4-BE49-F238E27FC236}">
                  <a16:creationId xmlns:a16="http://schemas.microsoft.com/office/drawing/2014/main" id="{85D4ADE8-AC92-9B8A-83B4-8ACEF8751F0C}"/>
                </a:ext>
              </a:extLst>
            </p:cNvPr>
            <p:cNvGrpSpPr/>
            <p:nvPr/>
          </p:nvGrpSpPr>
          <p:grpSpPr>
            <a:xfrm>
              <a:off x="2745454" y="5665585"/>
              <a:ext cx="562685" cy="851394"/>
              <a:chOff x="3204078" y="5405810"/>
              <a:chExt cx="562685" cy="851394"/>
            </a:xfrm>
          </p:grpSpPr>
          <p:pic>
            <p:nvPicPr>
              <p:cNvPr id="13" name="Picture 12">
                <a:extLst>
                  <a:ext uri="{FF2B5EF4-FFF2-40B4-BE49-F238E27FC236}">
                    <a16:creationId xmlns:a16="http://schemas.microsoft.com/office/drawing/2014/main" id="{336C6908-EC8D-89CF-4D01-7D1C01D6DC7A}"/>
                  </a:ext>
                  <a:ext uri="{C183D7F6-B498-43B3-948B-1728B52AA6E4}">
                    <adec:decorative xmlns:adec="http://schemas.microsoft.com/office/drawing/2017/decorative" val="1"/>
                  </a:ext>
                </a:extLst>
              </p:cNvPr>
              <p:cNvPicPr>
                <a:picLocks noChangeAspect="1"/>
              </p:cNvPicPr>
              <p:nvPr/>
            </p:nvPicPr>
            <p:blipFill rotWithShape="1">
              <a:blip r:embed="rId6"/>
              <a:srcRect t="29690" r="63913" b="31491"/>
              <a:stretch/>
            </p:blipFill>
            <p:spPr>
              <a:xfrm>
                <a:off x="3260098" y="5405810"/>
                <a:ext cx="450644" cy="484763"/>
              </a:xfrm>
              <a:prstGeom prst="rect">
                <a:avLst/>
              </a:prstGeom>
            </p:spPr>
          </p:pic>
          <p:sp>
            <p:nvSpPr>
              <p:cNvPr id="17" name="TextBox 16">
                <a:extLst>
                  <a:ext uri="{FF2B5EF4-FFF2-40B4-BE49-F238E27FC236}">
                    <a16:creationId xmlns:a16="http://schemas.microsoft.com/office/drawing/2014/main" id="{CE263FF9-8514-BA33-F1FC-5C8D484101D3}"/>
                  </a:ext>
                </a:extLst>
              </p:cNvPr>
              <p:cNvSpPr txBox="1"/>
              <p:nvPr/>
            </p:nvSpPr>
            <p:spPr>
              <a:xfrm>
                <a:off x="3204078" y="5949411"/>
                <a:ext cx="562685"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Mistral 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5" name="Group 44">
              <a:extLst>
                <a:ext uri="{FF2B5EF4-FFF2-40B4-BE49-F238E27FC236}">
                  <a16:creationId xmlns:a16="http://schemas.microsoft.com/office/drawing/2014/main" id="{AF561E9D-36F4-E40B-9A76-BADC27055038}"/>
                </a:ext>
              </a:extLst>
            </p:cNvPr>
            <p:cNvGrpSpPr/>
            <p:nvPr/>
          </p:nvGrpSpPr>
          <p:grpSpPr>
            <a:xfrm>
              <a:off x="3630942" y="5748775"/>
              <a:ext cx="478697" cy="768204"/>
              <a:chOff x="4437031" y="5489000"/>
              <a:chExt cx="478697" cy="768204"/>
            </a:xfrm>
          </p:grpSpPr>
          <p:pic>
            <p:nvPicPr>
              <p:cNvPr id="11" name="Picture 10">
                <a:extLst>
                  <a:ext uri="{FF2B5EF4-FFF2-40B4-BE49-F238E27FC236}">
                    <a16:creationId xmlns:a16="http://schemas.microsoft.com/office/drawing/2014/main" id="{FF11BD74-D46F-1A3A-9320-0005FA5A71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437031" y="5489000"/>
                <a:ext cx="478697" cy="318383"/>
              </a:xfrm>
              <a:prstGeom prst="rect">
                <a:avLst/>
              </a:prstGeom>
            </p:spPr>
          </p:pic>
          <p:sp>
            <p:nvSpPr>
              <p:cNvPr id="18" name="TextBox 17">
                <a:extLst>
                  <a:ext uri="{FF2B5EF4-FFF2-40B4-BE49-F238E27FC236}">
                    <a16:creationId xmlns:a16="http://schemas.microsoft.com/office/drawing/2014/main" id="{78096A9D-8290-805B-EB9F-C0B07C5B6C1D}"/>
                  </a:ext>
                </a:extLst>
              </p:cNvPr>
              <p:cNvSpPr txBox="1"/>
              <p:nvPr/>
            </p:nvSpPr>
            <p:spPr>
              <a:xfrm>
                <a:off x="4446336" y="5949411"/>
                <a:ext cx="460086"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Meta 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7" name="Group 46">
              <a:extLst>
                <a:ext uri="{FF2B5EF4-FFF2-40B4-BE49-F238E27FC236}">
                  <a16:creationId xmlns:a16="http://schemas.microsoft.com/office/drawing/2014/main" id="{3D7F7F68-74D2-C70E-AC15-F29DA175A194}"/>
                </a:ext>
              </a:extLst>
            </p:cNvPr>
            <p:cNvGrpSpPr/>
            <p:nvPr/>
          </p:nvGrpSpPr>
          <p:grpSpPr>
            <a:xfrm>
              <a:off x="5372434" y="5548689"/>
              <a:ext cx="700813" cy="968290"/>
              <a:chOff x="6699867" y="5288914"/>
              <a:chExt cx="700813" cy="968290"/>
            </a:xfrm>
          </p:grpSpPr>
          <p:pic>
            <p:nvPicPr>
              <p:cNvPr id="19" name="Picture 2" descr="Cohere IPO - Investing Pre-IPO">
                <a:extLst>
                  <a:ext uri="{FF2B5EF4-FFF2-40B4-BE49-F238E27FC236}">
                    <a16:creationId xmlns:a16="http://schemas.microsoft.com/office/drawing/2014/main" id="{AB046F92-B264-AA7E-73E7-5BC795776FEB}"/>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val="0"/>
                  </a:ext>
                </a:extLst>
              </a:blip>
              <a:srcRect/>
              <a:stretch>
                <a:fillRect/>
              </a:stretch>
            </p:blipFill>
            <p:spPr bwMode="auto">
              <a:xfrm>
                <a:off x="6699867" y="5288914"/>
                <a:ext cx="700813" cy="7185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09CE8C-E196-AC30-1024-3FAA74AF00EA}"/>
                  </a:ext>
                </a:extLst>
              </p:cNvPr>
              <p:cNvSpPr txBox="1"/>
              <p:nvPr/>
            </p:nvSpPr>
            <p:spPr>
              <a:xfrm>
                <a:off x="6841071" y="5949411"/>
                <a:ext cx="418406"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Cohere</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8" name="Group 47">
              <a:extLst>
                <a:ext uri="{FF2B5EF4-FFF2-40B4-BE49-F238E27FC236}">
                  <a16:creationId xmlns:a16="http://schemas.microsoft.com/office/drawing/2014/main" id="{4C2178DD-2929-B088-2DF0-E7365227D10C}"/>
                </a:ext>
              </a:extLst>
            </p:cNvPr>
            <p:cNvGrpSpPr/>
            <p:nvPr/>
          </p:nvGrpSpPr>
          <p:grpSpPr>
            <a:xfrm>
              <a:off x="6400853" y="5686968"/>
              <a:ext cx="806353" cy="830011"/>
              <a:chOff x="7832348" y="5427193"/>
              <a:chExt cx="806353" cy="830011"/>
            </a:xfrm>
          </p:grpSpPr>
          <p:pic>
            <p:nvPicPr>
              <p:cNvPr id="12" name="Picture 11">
                <a:extLst>
                  <a:ext uri="{FF2B5EF4-FFF2-40B4-BE49-F238E27FC236}">
                    <a16:creationId xmlns:a16="http://schemas.microsoft.com/office/drawing/2014/main" id="{F41BB12C-041F-6B92-AAAF-4CCD8A934C7A}"/>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996177" y="5427193"/>
                <a:ext cx="478697" cy="441997"/>
              </a:xfrm>
              <a:prstGeom prst="rect">
                <a:avLst/>
              </a:prstGeom>
            </p:spPr>
          </p:pic>
          <p:sp>
            <p:nvSpPr>
              <p:cNvPr id="22" name="TextBox 21">
                <a:extLst>
                  <a:ext uri="{FF2B5EF4-FFF2-40B4-BE49-F238E27FC236}">
                    <a16:creationId xmlns:a16="http://schemas.microsoft.com/office/drawing/2014/main" id="{4083B35C-2AF6-70B3-E99B-7C7A1BF53CA6}"/>
                  </a:ext>
                </a:extLst>
              </p:cNvPr>
              <p:cNvSpPr txBox="1"/>
              <p:nvPr/>
            </p:nvSpPr>
            <p:spPr>
              <a:xfrm>
                <a:off x="7832348" y="5949411"/>
                <a:ext cx="806353"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Hugging Face</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50" name="Group 49">
              <a:extLst>
                <a:ext uri="{FF2B5EF4-FFF2-40B4-BE49-F238E27FC236}">
                  <a16:creationId xmlns:a16="http://schemas.microsoft.com/office/drawing/2014/main" id="{70563421-9541-4A5E-1718-C652489E9A68}"/>
                </a:ext>
              </a:extLst>
            </p:cNvPr>
            <p:cNvGrpSpPr/>
            <p:nvPr/>
          </p:nvGrpSpPr>
          <p:grpSpPr>
            <a:xfrm>
              <a:off x="8360553" y="5682644"/>
              <a:ext cx="450644" cy="834335"/>
              <a:chOff x="9980353" y="5422869"/>
              <a:chExt cx="450644" cy="834335"/>
            </a:xfrm>
          </p:grpSpPr>
          <p:pic>
            <p:nvPicPr>
              <p:cNvPr id="14" name="Picture 13">
                <a:extLst>
                  <a:ext uri="{FF2B5EF4-FFF2-40B4-BE49-F238E27FC236}">
                    <a16:creationId xmlns:a16="http://schemas.microsoft.com/office/drawing/2014/main" id="{7DDCC68A-A8F6-284F-616D-A040EB70BE7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9980353" y="5422869"/>
                <a:ext cx="450644" cy="450644"/>
              </a:xfrm>
              <a:prstGeom prst="rect">
                <a:avLst/>
              </a:prstGeom>
            </p:spPr>
          </p:pic>
          <p:sp>
            <p:nvSpPr>
              <p:cNvPr id="24" name="TextBox 23">
                <a:extLst>
                  <a:ext uri="{FF2B5EF4-FFF2-40B4-BE49-F238E27FC236}">
                    <a16:creationId xmlns:a16="http://schemas.microsoft.com/office/drawing/2014/main" id="{BF83B2ED-0178-A933-C35C-D68F02775F6E}"/>
                  </a:ext>
                </a:extLst>
              </p:cNvPr>
              <p:cNvSpPr txBox="1"/>
              <p:nvPr/>
            </p:nvSpPr>
            <p:spPr>
              <a:xfrm>
                <a:off x="9998076" y="5949411"/>
                <a:ext cx="415200"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Deci AI</a:t>
                </a:r>
                <a:br>
                  <a:rPr lang="en-US" sz="1000">
                    <a:solidFill>
                      <a:srgbClr val="000000"/>
                    </a:solidFill>
                    <a:latin typeface="Segoe Sans Text Semibold"/>
                  </a:rPr>
                </a:br>
                <a:endParaRPr lang="en-US" sz="1000">
                  <a:solidFill>
                    <a:srgbClr val="000000"/>
                  </a:solidFill>
                  <a:latin typeface="Segoe Sans Text Semibold"/>
                </a:endParaRPr>
              </a:p>
            </p:txBody>
          </p:sp>
        </p:grpSp>
        <p:grpSp>
          <p:nvGrpSpPr>
            <p:cNvPr id="46" name="Group 45">
              <a:extLst>
                <a:ext uri="{FF2B5EF4-FFF2-40B4-BE49-F238E27FC236}">
                  <a16:creationId xmlns:a16="http://schemas.microsoft.com/office/drawing/2014/main" id="{97036A9D-0807-B47A-B686-614C7DD02621}"/>
                </a:ext>
              </a:extLst>
            </p:cNvPr>
            <p:cNvGrpSpPr/>
            <p:nvPr/>
          </p:nvGrpSpPr>
          <p:grpSpPr>
            <a:xfrm>
              <a:off x="4432441" y="5665585"/>
              <a:ext cx="617189" cy="851394"/>
              <a:chOff x="5551622" y="5405810"/>
              <a:chExt cx="617189" cy="851394"/>
            </a:xfrm>
          </p:grpSpPr>
          <p:sp>
            <p:nvSpPr>
              <p:cNvPr id="20" name="TextBox 19">
                <a:extLst>
                  <a:ext uri="{FF2B5EF4-FFF2-40B4-BE49-F238E27FC236}">
                    <a16:creationId xmlns:a16="http://schemas.microsoft.com/office/drawing/2014/main" id="{C1393E83-9CAD-ACDF-8DB2-23ACA9F6696F}"/>
                  </a:ext>
                </a:extLst>
              </p:cNvPr>
              <p:cNvSpPr txBox="1"/>
              <p:nvPr/>
            </p:nvSpPr>
            <p:spPr>
              <a:xfrm>
                <a:off x="5551622" y="5949411"/>
                <a:ext cx="617189"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Databricks</a:t>
                </a:r>
                <a:br>
                  <a:rPr lang="en-US" sz="1000">
                    <a:solidFill>
                      <a:srgbClr val="000000"/>
                    </a:solidFill>
                    <a:latin typeface="Segoe Sans Text Semibold"/>
                  </a:rPr>
                </a:br>
                <a:endParaRPr lang="en-US" sz="1000">
                  <a:solidFill>
                    <a:srgbClr val="000000"/>
                  </a:solidFill>
                  <a:latin typeface="Segoe Sans Text Semibold"/>
                </a:endParaRPr>
              </a:p>
            </p:txBody>
          </p:sp>
          <p:pic>
            <p:nvPicPr>
              <p:cNvPr id="25" name="Picture 2">
                <a:extLst>
                  <a:ext uri="{FF2B5EF4-FFF2-40B4-BE49-F238E27FC236}">
                    <a16:creationId xmlns:a16="http://schemas.microsoft.com/office/drawing/2014/main" id="{E2EA9F85-BB05-77EB-985D-FB24A8C7D3F4}"/>
                  </a:ext>
                  <a:ext uri="{C183D7F6-B498-43B3-948B-1728B52AA6E4}">
                    <adec:decorative xmlns:adec="http://schemas.microsoft.com/office/drawing/2017/decorative" val="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477" t="36119" r="75600" b="36385"/>
              <a:stretch/>
            </p:blipFill>
            <p:spPr bwMode="auto">
              <a:xfrm>
                <a:off x="5619845" y="5405810"/>
                <a:ext cx="480744" cy="50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14D3FF85-05F2-059E-33E0-AC79A413ECBD}"/>
                </a:ext>
              </a:extLst>
            </p:cNvPr>
            <p:cNvGrpSpPr/>
            <p:nvPr/>
          </p:nvGrpSpPr>
          <p:grpSpPr>
            <a:xfrm>
              <a:off x="7534814" y="5682645"/>
              <a:ext cx="502920" cy="834334"/>
              <a:chOff x="9171545" y="5422870"/>
              <a:chExt cx="502920" cy="834334"/>
            </a:xfrm>
          </p:grpSpPr>
          <p:sp>
            <p:nvSpPr>
              <p:cNvPr id="23" name="TextBox 22">
                <a:extLst>
                  <a:ext uri="{FF2B5EF4-FFF2-40B4-BE49-F238E27FC236}">
                    <a16:creationId xmlns:a16="http://schemas.microsoft.com/office/drawing/2014/main" id="{236CF4AC-2F3B-A4DC-7FE2-C19DE1F9BA21}"/>
                  </a:ext>
                </a:extLst>
              </p:cNvPr>
              <p:cNvSpPr txBox="1"/>
              <p:nvPr/>
            </p:nvSpPr>
            <p:spPr>
              <a:xfrm>
                <a:off x="9204987" y="5949411"/>
                <a:ext cx="436041" cy="307793"/>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NVIDIA</a:t>
                </a:r>
                <a:br>
                  <a:rPr lang="en-US" sz="1000">
                    <a:solidFill>
                      <a:srgbClr val="000000"/>
                    </a:solidFill>
                    <a:latin typeface="Segoe Sans Text Semibold"/>
                  </a:rPr>
                </a:br>
                <a:endParaRPr lang="en-US" sz="1000">
                  <a:solidFill>
                    <a:srgbClr val="000000"/>
                  </a:solidFill>
                  <a:latin typeface="Segoe Sans Text Semibold"/>
                </a:endParaRPr>
              </a:p>
            </p:txBody>
          </p:sp>
          <p:pic>
            <p:nvPicPr>
              <p:cNvPr id="26" name="Graphic 25">
                <a:extLst>
                  <a:ext uri="{FF2B5EF4-FFF2-40B4-BE49-F238E27FC236}">
                    <a16:creationId xmlns:a16="http://schemas.microsoft.com/office/drawing/2014/main" id="{FEAECE11-9229-782D-934D-CCB5EADD9F1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1545" y="5422870"/>
                <a:ext cx="502920" cy="333259"/>
              </a:xfrm>
              <a:prstGeom prst="rect">
                <a:avLst/>
              </a:prstGeom>
            </p:spPr>
          </p:pic>
        </p:grpSp>
        <p:grpSp>
          <p:nvGrpSpPr>
            <p:cNvPr id="53" name="Group 52">
              <a:extLst>
                <a:ext uri="{FF2B5EF4-FFF2-40B4-BE49-F238E27FC236}">
                  <a16:creationId xmlns:a16="http://schemas.microsoft.com/office/drawing/2014/main" id="{9C86200A-B3AB-E689-8518-9C72801E5ABD}"/>
                </a:ext>
              </a:extLst>
            </p:cNvPr>
            <p:cNvGrpSpPr/>
            <p:nvPr/>
          </p:nvGrpSpPr>
          <p:grpSpPr>
            <a:xfrm>
              <a:off x="9134016" y="5591970"/>
              <a:ext cx="605128" cy="771112"/>
              <a:chOff x="10716711" y="5332195"/>
              <a:chExt cx="605128" cy="771112"/>
            </a:xfrm>
          </p:grpSpPr>
          <p:sp>
            <p:nvSpPr>
              <p:cNvPr id="27" name="TextBox 26">
                <a:extLst>
                  <a:ext uri="{FF2B5EF4-FFF2-40B4-BE49-F238E27FC236}">
                    <a16:creationId xmlns:a16="http://schemas.microsoft.com/office/drawing/2014/main" id="{B08A2643-356B-4A2A-33D6-E3665496CDB6}"/>
                  </a:ext>
                </a:extLst>
              </p:cNvPr>
              <p:cNvSpPr txBox="1"/>
              <p:nvPr/>
            </p:nvSpPr>
            <p:spPr>
              <a:xfrm>
                <a:off x="10805592" y="5949411"/>
                <a:ext cx="344664" cy="153896"/>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Nixtla</a:t>
                </a:r>
              </a:p>
            </p:txBody>
          </p:sp>
          <p:pic>
            <p:nvPicPr>
              <p:cNvPr id="1026" name="Picture 2" descr="Nixtla · GitHub">
                <a:extLst>
                  <a:ext uri="{FF2B5EF4-FFF2-40B4-BE49-F238E27FC236}">
                    <a16:creationId xmlns:a16="http://schemas.microsoft.com/office/drawing/2014/main" id="{15F515D4-59D4-D26B-D8AF-3932994D4FD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716711" y="5332195"/>
                <a:ext cx="605128" cy="5695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64184E09-C967-78C4-AAAB-2CE7C6B8EE9A}"/>
                </a:ext>
              </a:extLst>
            </p:cNvPr>
            <p:cNvGrpSpPr/>
            <p:nvPr/>
          </p:nvGrpSpPr>
          <p:grpSpPr>
            <a:xfrm>
              <a:off x="10061963" y="5779948"/>
              <a:ext cx="499128" cy="624698"/>
              <a:chOff x="9526469" y="5520173"/>
              <a:chExt cx="499128" cy="624698"/>
            </a:xfrm>
          </p:grpSpPr>
          <p:sp>
            <p:nvSpPr>
              <p:cNvPr id="28" name="TextBox 27">
                <a:extLst>
                  <a:ext uri="{FF2B5EF4-FFF2-40B4-BE49-F238E27FC236}">
                    <a16:creationId xmlns:a16="http://schemas.microsoft.com/office/drawing/2014/main" id="{C14A547F-CFFE-3163-63C9-3AABDB69C061}"/>
                  </a:ext>
                </a:extLst>
              </p:cNvPr>
              <p:cNvSpPr txBox="1"/>
              <p:nvPr/>
            </p:nvSpPr>
            <p:spPr>
              <a:xfrm>
                <a:off x="9597908" y="5990975"/>
                <a:ext cx="234050" cy="153896"/>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G42</a:t>
                </a:r>
              </a:p>
            </p:txBody>
          </p:sp>
          <p:pic>
            <p:nvPicPr>
              <p:cNvPr id="55" name="Picture 54" descr="A green and black logo&#10;&#10;Description automatically generated">
                <a:extLst>
                  <a:ext uri="{FF2B5EF4-FFF2-40B4-BE49-F238E27FC236}">
                    <a16:creationId xmlns:a16="http://schemas.microsoft.com/office/drawing/2014/main" id="{37E7B190-23CA-5228-5D79-FC30A79DF9DA}"/>
                  </a:ext>
                </a:extLst>
              </p:cNvPr>
              <p:cNvPicPr>
                <a:picLocks noChangeAspect="1"/>
              </p:cNvPicPr>
              <p:nvPr/>
            </p:nvPicPr>
            <p:blipFill>
              <a:blip r:embed="rId16"/>
              <a:stretch>
                <a:fillRect/>
              </a:stretch>
            </p:blipFill>
            <p:spPr>
              <a:xfrm>
                <a:off x="9526469" y="5520173"/>
                <a:ext cx="499128" cy="245177"/>
              </a:xfrm>
              <a:prstGeom prst="rect">
                <a:avLst/>
              </a:prstGeom>
            </p:spPr>
          </p:pic>
        </p:grpSp>
        <p:grpSp>
          <p:nvGrpSpPr>
            <p:cNvPr id="58" name="Group 57">
              <a:extLst>
                <a:ext uri="{FF2B5EF4-FFF2-40B4-BE49-F238E27FC236}">
                  <a16:creationId xmlns:a16="http://schemas.microsoft.com/office/drawing/2014/main" id="{C6FAD18E-3E6E-9DAB-2B5A-2037FFB52164}"/>
                </a:ext>
              </a:extLst>
            </p:cNvPr>
            <p:cNvGrpSpPr/>
            <p:nvPr/>
          </p:nvGrpSpPr>
          <p:grpSpPr>
            <a:xfrm>
              <a:off x="10883890" y="5702291"/>
              <a:ext cx="602761" cy="702355"/>
              <a:chOff x="10665679" y="5442516"/>
              <a:chExt cx="602761" cy="702355"/>
            </a:xfrm>
          </p:grpSpPr>
          <p:pic>
            <p:nvPicPr>
              <p:cNvPr id="56" name="Picture 55" descr="A blue logo with black background&#10;&#10;Description automatically generated">
                <a:extLst>
                  <a:ext uri="{FF2B5EF4-FFF2-40B4-BE49-F238E27FC236}">
                    <a16:creationId xmlns:a16="http://schemas.microsoft.com/office/drawing/2014/main" id="{0203B497-8B80-8342-68E4-CC10088E4FD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73411" y="5442516"/>
                <a:ext cx="387295" cy="387295"/>
              </a:xfrm>
              <a:prstGeom prst="rect">
                <a:avLst/>
              </a:prstGeom>
            </p:spPr>
          </p:pic>
          <p:sp>
            <p:nvSpPr>
              <p:cNvPr id="57" name="TextBox 56">
                <a:extLst>
                  <a:ext uri="{FF2B5EF4-FFF2-40B4-BE49-F238E27FC236}">
                    <a16:creationId xmlns:a16="http://schemas.microsoft.com/office/drawing/2014/main" id="{9055990C-DA1B-09DF-0C5F-13B40F94C0EB}"/>
                  </a:ext>
                </a:extLst>
              </p:cNvPr>
              <p:cNvSpPr txBox="1"/>
              <p:nvPr/>
            </p:nvSpPr>
            <p:spPr>
              <a:xfrm>
                <a:off x="10665679" y="5990975"/>
                <a:ext cx="602761" cy="153896"/>
              </a:xfrm>
              <a:prstGeom prst="rect">
                <a:avLst/>
              </a:prstGeom>
              <a:noFill/>
            </p:spPr>
            <p:txBody>
              <a:bodyPr wrap="none" lIns="0" tIns="0" rIns="0" bIns="0" rtlCol="0">
                <a:spAutoFit/>
              </a:bodyPr>
              <a:lstStyle/>
              <a:p>
                <a:pPr algn="ctr" defTabSz="914269">
                  <a:defRPr/>
                </a:pPr>
                <a:r>
                  <a:rPr lang="en-US" sz="1000">
                    <a:solidFill>
                      <a:srgbClr val="000000"/>
                    </a:solidFill>
                    <a:latin typeface="Segoe Sans Text Semibold"/>
                  </a:rPr>
                  <a:t>Snowflake</a:t>
                </a:r>
              </a:p>
            </p:txBody>
          </p:sp>
        </p:grpSp>
      </p:grpSp>
    </p:spTree>
    <p:extLst>
      <p:ext uri="{BB962C8B-B14F-4D97-AF65-F5344CB8AC3E}">
        <p14:creationId xmlns:p14="http://schemas.microsoft.com/office/powerpoint/2010/main" val="1387890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0D631-D84C-46C9-4E81-652863DA03FA}"/>
              </a:ext>
              <a:ext uri="{C183D7F6-B498-43B3-948B-1728B52AA6E4}">
                <adec:decorative xmlns:adec="http://schemas.microsoft.com/office/drawing/2017/decorative" val="1"/>
              </a:ext>
            </a:extLst>
          </p:cNvPr>
          <p:cNvPicPr>
            <a:picLocks noChangeAspect="1"/>
          </p:cNvPicPr>
          <p:nvPr/>
        </p:nvPicPr>
        <p:blipFill rotWithShape="1">
          <a:blip r:embed="rId3">
            <a:duotone>
              <a:srgbClr val="0F9ED5">
                <a:shade val="45000"/>
                <a:satMod val="135000"/>
              </a:srgbClr>
              <a:prstClr val="white"/>
            </a:duotone>
          </a:blip>
          <a:srcRect l="606" t="692" r="232"/>
          <a:stretch/>
        </p:blipFill>
        <p:spPr>
          <a:xfrm>
            <a:off x="-1" y="0"/>
            <a:ext cx="12192001" cy="6858000"/>
          </a:xfrm>
          <a:prstGeom prst="rect">
            <a:avLst/>
          </a:prstGeom>
        </p:spPr>
      </p:pic>
      <p:sp>
        <p:nvSpPr>
          <p:cNvPr id="3" name="Title 1">
            <a:extLst>
              <a:ext uri="{FF2B5EF4-FFF2-40B4-BE49-F238E27FC236}">
                <a16:creationId xmlns:a16="http://schemas.microsoft.com/office/drawing/2014/main" id="{7C162B90-99D7-09D3-EC9F-4E34CD73B241}"/>
              </a:ext>
            </a:extLst>
          </p:cNvPr>
          <p:cNvSpPr txBox="1">
            <a:spLocks noGrp="1"/>
          </p:cNvSpPr>
          <p:nvPr>
            <p:ph type="title" idx="4294967295"/>
          </p:nvPr>
        </p:nvSpPr>
        <p:spPr>
          <a:xfrm>
            <a:off x="1716005" y="352153"/>
            <a:ext cx="8741664" cy="696781"/>
          </a:xfrm>
          <a:prstGeom prst="roundRect">
            <a:avLst>
              <a:gd name="adj" fmla="val 50000"/>
            </a:avLst>
          </a:prstGeom>
          <a:gradFill flip="none" rotWithShape="1">
            <a:gsLst>
              <a:gs pos="100000">
                <a:schemeClr val="tx2"/>
              </a:gs>
              <a:gs pos="0">
                <a:schemeClr val="accent3"/>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Azure AI </a:t>
            </a:r>
            <a:r>
              <a:rPr lang="en-US" sz="2800" spc="0">
                <a:gradFill>
                  <a:gsLst>
                    <a:gs pos="41954">
                      <a:srgbClr val="FFFFFF"/>
                    </a:gs>
                    <a:gs pos="69540">
                      <a:srgbClr val="FFFFFF"/>
                    </a:gs>
                  </a:gsLst>
                  <a:path path="circle">
                    <a:fillToRect l="100000" b="100000"/>
                  </a:path>
                </a:gradFill>
                <a:latin typeface="Segoe Sans Text Semibold"/>
                <a:cs typeface="Segoe Sans Text" pitchFamily="2" charset="0"/>
              </a:rPr>
              <a:t>M</a:t>
            </a: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odel Catalog</a:t>
            </a:r>
          </a:p>
        </p:txBody>
      </p:sp>
      <p:sp>
        <p:nvSpPr>
          <p:cNvPr id="4" name="Subtitle 1311">
            <a:extLst>
              <a:ext uri="{FF2B5EF4-FFF2-40B4-BE49-F238E27FC236}">
                <a16:creationId xmlns:a16="http://schemas.microsoft.com/office/drawing/2014/main" id="{9BEE00EE-9CD0-1DC0-B5F2-2E909A483B46}"/>
              </a:ext>
            </a:extLst>
          </p:cNvPr>
          <p:cNvSpPr txBox="1">
            <a:spLocks/>
          </p:cNvSpPr>
          <p:nvPr/>
        </p:nvSpPr>
        <p:spPr>
          <a:xfrm>
            <a:off x="590334" y="983722"/>
            <a:ext cx="11014381" cy="545473"/>
          </a:xfrm>
          <a:prstGeom prst="rect">
            <a:avLst/>
          </a:prstGeom>
        </p:spPr>
        <p:txBody>
          <a:bodyPr vert="horz" wrap="square" lIns="0" tIns="228540" rIns="0" bIns="0" rtlCol="0" anchor="t">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2682210" rtl="0" eaLnBrk="1" fontAlgn="base" latinLnBrk="0" hangingPunct="1">
              <a:lnSpc>
                <a:spcPct val="100000"/>
              </a:lnSpc>
              <a:spcBef>
                <a:spcPct val="0"/>
              </a:spcBef>
              <a:spcAft>
                <a:spcPts val="3520"/>
              </a:spcAft>
              <a:buClrTx/>
              <a:buSzPct val="90000"/>
              <a:buFont typeface="Wingdings" panose="05000000000000000000" pitchFamily="2" charset="2"/>
              <a:buNone/>
              <a:tabLst/>
              <a:defRPr/>
            </a:pPr>
            <a:r>
              <a:rPr kumimoji="0" lang="en-US" sz="2000" b="1" i="0" u="none" strike="noStrike" kern="1200" cap="none" spc="0" normalizeH="0" baseline="0" noProof="0">
                <a:ln w="3175">
                  <a:noFill/>
                </a:ln>
                <a:solidFill>
                  <a:srgbClr val="3B2E58"/>
                </a:solidFill>
                <a:effectLst/>
                <a:uLnTx/>
                <a:uFillTx/>
                <a:latin typeface="Segoe Sans Text Semibold" pitchFamily="2" charset="0"/>
                <a:ea typeface="+mn-ea"/>
                <a:cs typeface="Segoe Sans Text" pitchFamily="2" charset="0"/>
              </a:rPr>
              <a:t>Offering a wide collection of foundation and open models</a:t>
            </a:r>
          </a:p>
        </p:txBody>
      </p:sp>
      <p:grpSp>
        <p:nvGrpSpPr>
          <p:cNvPr id="5" name="Group 4" descr="Group of Azure OpenAI Service, Phi, Meta, Mistral AI, and Cohere models&#10;">
            <a:extLst>
              <a:ext uri="{FF2B5EF4-FFF2-40B4-BE49-F238E27FC236}">
                <a16:creationId xmlns:a16="http://schemas.microsoft.com/office/drawing/2014/main" id="{8E977DED-83AD-8A6F-580A-6C006CC4DA07}"/>
              </a:ext>
            </a:extLst>
          </p:cNvPr>
          <p:cNvGrpSpPr/>
          <p:nvPr/>
        </p:nvGrpSpPr>
        <p:grpSpPr>
          <a:xfrm>
            <a:off x="798093" y="1830544"/>
            <a:ext cx="10759254" cy="2087564"/>
            <a:chOff x="6401025" y="5368372"/>
            <a:chExt cx="31568699" cy="6125117"/>
          </a:xfrm>
          <a:effectLst/>
        </p:grpSpPr>
        <p:sp>
          <p:nvSpPr>
            <p:cNvPr id="6" name="Rectangle: Rounded Corners 16">
              <a:extLst>
                <a:ext uri="{FF2B5EF4-FFF2-40B4-BE49-F238E27FC236}">
                  <a16:creationId xmlns:a16="http://schemas.microsoft.com/office/drawing/2014/main" id="{DFF07DDD-BB09-8633-28CE-74F527F9A582}"/>
                </a:ext>
              </a:extLst>
            </p:cNvPr>
            <p:cNvSpPr/>
            <p:nvPr/>
          </p:nvSpPr>
          <p:spPr bwMode="auto">
            <a:xfrm>
              <a:off x="32116360" y="5368372"/>
              <a:ext cx="5373817"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7" name="Rectangle: Rounded Corners 16">
              <a:extLst>
                <a:ext uri="{FF2B5EF4-FFF2-40B4-BE49-F238E27FC236}">
                  <a16:creationId xmlns:a16="http://schemas.microsoft.com/office/drawing/2014/main" id="{C1A201EE-213C-A184-1691-C3C166CA20A0}"/>
                </a:ext>
              </a:extLst>
            </p:cNvPr>
            <p:cNvSpPr/>
            <p:nvPr/>
          </p:nvSpPr>
          <p:spPr bwMode="auto">
            <a:xfrm>
              <a:off x="26217693" y="5368372"/>
              <a:ext cx="5577144"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8" name="Rectangle: Rounded Corners 16">
              <a:extLst>
                <a:ext uri="{FF2B5EF4-FFF2-40B4-BE49-F238E27FC236}">
                  <a16:creationId xmlns:a16="http://schemas.microsoft.com/office/drawing/2014/main" id="{46DE8D31-7E9C-3FB2-24E0-DF27723F3AD4}"/>
                </a:ext>
              </a:extLst>
            </p:cNvPr>
            <p:cNvSpPr/>
            <p:nvPr/>
          </p:nvSpPr>
          <p:spPr bwMode="auto">
            <a:xfrm>
              <a:off x="15066983" y="5368372"/>
              <a:ext cx="5244073" cy="6125117"/>
            </a:xfrm>
            <a:prstGeom prst="roundRect">
              <a:avLst>
                <a:gd name="adj" fmla="val 3795"/>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9" name="Rectangle: Rounded Corners 16">
              <a:extLst>
                <a:ext uri="{FF2B5EF4-FFF2-40B4-BE49-F238E27FC236}">
                  <a16:creationId xmlns:a16="http://schemas.microsoft.com/office/drawing/2014/main" id="{D33CA605-04E8-D656-30CE-97C7E2BD7336}"/>
                </a:ext>
              </a:extLst>
            </p:cNvPr>
            <p:cNvSpPr/>
            <p:nvPr/>
          </p:nvSpPr>
          <p:spPr bwMode="auto">
            <a:xfrm>
              <a:off x="20640269" y="5368372"/>
              <a:ext cx="5255900"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10" name="Rectangle: Rounded Corners 16">
              <a:extLst>
                <a:ext uri="{FF2B5EF4-FFF2-40B4-BE49-F238E27FC236}">
                  <a16:creationId xmlns:a16="http://schemas.microsoft.com/office/drawing/2014/main" id="{64916A6A-526C-616D-B083-EFD77177BA46}"/>
                </a:ext>
              </a:extLst>
            </p:cNvPr>
            <p:cNvSpPr/>
            <p:nvPr/>
          </p:nvSpPr>
          <p:spPr bwMode="auto">
            <a:xfrm>
              <a:off x="6401025" y="5368372"/>
              <a:ext cx="8336745"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11" name="TextBox 10">
              <a:extLst>
                <a:ext uri="{FF2B5EF4-FFF2-40B4-BE49-F238E27FC236}">
                  <a16:creationId xmlns:a16="http://schemas.microsoft.com/office/drawing/2014/main" id="{6E85B969-5A63-2AA0-EB75-37BF408047F7}"/>
                </a:ext>
              </a:extLst>
            </p:cNvPr>
            <p:cNvSpPr txBox="1"/>
            <p:nvPr/>
          </p:nvSpPr>
          <p:spPr>
            <a:xfrm>
              <a:off x="6964204" y="5918724"/>
              <a:ext cx="5883913"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Azure OpenAI Service</a:t>
              </a:r>
            </a:p>
          </p:txBody>
        </p:sp>
        <p:sp>
          <p:nvSpPr>
            <p:cNvPr id="12" name="TextBox 11">
              <a:extLst>
                <a:ext uri="{FF2B5EF4-FFF2-40B4-BE49-F238E27FC236}">
                  <a16:creationId xmlns:a16="http://schemas.microsoft.com/office/drawing/2014/main" id="{CF8E3C92-F6B7-EB9D-1C01-EB042C1331C7}"/>
                </a:ext>
              </a:extLst>
            </p:cNvPr>
            <p:cNvSpPr txBox="1"/>
            <p:nvPr/>
          </p:nvSpPr>
          <p:spPr>
            <a:xfrm>
              <a:off x="6964204" y="7044426"/>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GPT-4o</a:t>
              </a:r>
            </a:p>
          </p:txBody>
        </p:sp>
        <p:sp>
          <p:nvSpPr>
            <p:cNvPr id="13" name="TextBox 12">
              <a:extLst>
                <a:ext uri="{FF2B5EF4-FFF2-40B4-BE49-F238E27FC236}">
                  <a16:creationId xmlns:a16="http://schemas.microsoft.com/office/drawing/2014/main" id="{FAD9FFB0-DE0A-5B4A-DFF7-E6322B34B022}"/>
                </a:ext>
              </a:extLst>
            </p:cNvPr>
            <p:cNvSpPr txBox="1"/>
            <p:nvPr/>
          </p:nvSpPr>
          <p:spPr>
            <a:xfrm>
              <a:off x="6964202" y="7912414"/>
              <a:ext cx="7126350"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GPT-4-Turbo with Vision, GPT-4, GPT-3.5</a:t>
              </a:r>
            </a:p>
          </p:txBody>
        </p:sp>
        <p:sp>
          <p:nvSpPr>
            <p:cNvPr id="14" name="TextBox 13">
              <a:extLst>
                <a:ext uri="{FF2B5EF4-FFF2-40B4-BE49-F238E27FC236}">
                  <a16:creationId xmlns:a16="http://schemas.microsoft.com/office/drawing/2014/main" id="{FC0BE52E-5B7A-B009-97EF-A96501DBDA91}"/>
                </a:ext>
              </a:extLst>
            </p:cNvPr>
            <p:cNvSpPr txBox="1"/>
            <p:nvPr/>
          </p:nvSpPr>
          <p:spPr>
            <a:xfrm>
              <a:off x="6964204" y="8780399"/>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Embeddings</a:t>
              </a:r>
            </a:p>
          </p:txBody>
        </p:sp>
        <p:sp>
          <p:nvSpPr>
            <p:cNvPr id="15" name="TextBox 14">
              <a:extLst>
                <a:ext uri="{FF2B5EF4-FFF2-40B4-BE49-F238E27FC236}">
                  <a16:creationId xmlns:a16="http://schemas.microsoft.com/office/drawing/2014/main" id="{39D818CD-596F-DF23-AD31-E717B2654B09}"/>
                </a:ext>
              </a:extLst>
            </p:cNvPr>
            <p:cNvSpPr txBox="1"/>
            <p:nvPr/>
          </p:nvSpPr>
          <p:spPr>
            <a:xfrm>
              <a:off x="6954680" y="9648387"/>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DALL·E</a:t>
              </a:r>
            </a:p>
          </p:txBody>
        </p:sp>
        <p:sp>
          <p:nvSpPr>
            <p:cNvPr id="16" name="TextBox 15">
              <a:extLst>
                <a:ext uri="{FF2B5EF4-FFF2-40B4-BE49-F238E27FC236}">
                  <a16:creationId xmlns:a16="http://schemas.microsoft.com/office/drawing/2014/main" id="{FEAEC77B-750D-D9AD-F8E4-A7E262CD7750}"/>
                </a:ext>
              </a:extLst>
            </p:cNvPr>
            <p:cNvSpPr txBox="1"/>
            <p:nvPr/>
          </p:nvSpPr>
          <p:spPr>
            <a:xfrm>
              <a:off x="6954680" y="10516382"/>
              <a:ext cx="493538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Whisper, Text to speech</a:t>
              </a:r>
            </a:p>
          </p:txBody>
        </p:sp>
        <p:sp>
          <p:nvSpPr>
            <p:cNvPr id="17" name="TextBox 16">
              <a:extLst>
                <a:ext uri="{FF2B5EF4-FFF2-40B4-BE49-F238E27FC236}">
                  <a16:creationId xmlns:a16="http://schemas.microsoft.com/office/drawing/2014/main" id="{B0E41A2D-4895-88C4-0D4B-BEBFB0345A5E}"/>
                </a:ext>
              </a:extLst>
            </p:cNvPr>
            <p:cNvSpPr txBox="1">
              <a:spLocks/>
            </p:cNvSpPr>
            <p:nvPr/>
          </p:nvSpPr>
          <p:spPr>
            <a:xfrm>
              <a:off x="15622811" y="5900767"/>
              <a:ext cx="4136822" cy="7220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a:ln>
                    <a:noFill/>
                  </a:ln>
                  <a:solidFill>
                    <a:srgbClr val="595959"/>
                  </a:solidFill>
                  <a:effectLst/>
                  <a:uLnTx/>
                  <a:uFillTx/>
                  <a:latin typeface="Segoe Sans Text Semibold" pitchFamily="2" charset="0"/>
                  <a:ea typeface="+mn-ea"/>
                  <a:cs typeface="+mn-cs"/>
                </a:rPr>
                <a:t>Phi models</a:t>
              </a:r>
            </a:p>
          </p:txBody>
        </p:sp>
        <p:sp>
          <p:nvSpPr>
            <p:cNvPr id="18" name="TextBox 17">
              <a:extLst>
                <a:ext uri="{FF2B5EF4-FFF2-40B4-BE49-F238E27FC236}">
                  <a16:creationId xmlns:a16="http://schemas.microsoft.com/office/drawing/2014/main" id="{C75AE88C-131C-D378-E9E5-F75C8D8E8AAE}"/>
                </a:ext>
              </a:extLst>
            </p:cNvPr>
            <p:cNvSpPr txBox="1"/>
            <p:nvPr/>
          </p:nvSpPr>
          <p:spPr>
            <a:xfrm>
              <a:off x="15631660" y="7044423"/>
              <a:ext cx="240638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Phi-3-mini</a:t>
              </a:r>
            </a:p>
          </p:txBody>
        </p:sp>
        <p:sp>
          <p:nvSpPr>
            <p:cNvPr id="19" name="TextBox 18">
              <a:extLst>
                <a:ext uri="{FF2B5EF4-FFF2-40B4-BE49-F238E27FC236}">
                  <a16:creationId xmlns:a16="http://schemas.microsoft.com/office/drawing/2014/main" id="{3D3E6B62-3DE4-1996-DF79-FE8F7ECFC548}"/>
                </a:ext>
              </a:extLst>
            </p:cNvPr>
            <p:cNvSpPr txBox="1"/>
            <p:nvPr/>
          </p:nvSpPr>
          <p:spPr>
            <a:xfrm>
              <a:off x="15631660" y="7912414"/>
              <a:ext cx="240638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Phi-3-small</a:t>
              </a:r>
            </a:p>
          </p:txBody>
        </p:sp>
        <p:sp>
          <p:nvSpPr>
            <p:cNvPr id="20" name="TextBox 19">
              <a:extLst>
                <a:ext uri="{FF2B5EF4-FFF2-40B4-BE49-F238E27FC236}">
                  <a16:creationId xmlns:a16="http://schemas.microsoft.com/office/drawing/2014/main" id="{601DA661-2024-16B3-63EA-EA9DD3B3B7C3}"/>
                </a:ext>
              </a:extLst>
            </p:cNvPr>
            <p:cNvSpPr txBox="1"/>
            <p:nvPr/>
          </p:nvSpPr>
          <p:spPr>
            <a:xfrm>
              <a:off x="15631660" y="8780402"/>
              <a:ext cx="291172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Phi-3-medium</a:t>
              </a:r>
            </a:p>
          </p:txBody>
        </p:sp>
        <p:sp>
          <p:nvSpPr>
            <p:cNvPr id="21" name="TextBox 20">
              <a:extLst>
                <a:ext uri="{FF2B5EF4-FFF2-40B4-BE49-F238E27FC236}">
                  <a16:creationId xmlns:a16="http://schemas.microsoft.com/office/drawing/2014/main" id="{BA0BD2A0-456D-99F4-BC0C-99871DA30408}"/>
                </a:ext>
              </a:extLst>
            </p:cNvPr>
            <p:cNvSpPr txBox="1"/>
            <p:nvPr/>
          </p:nvSpPr>
          <p:spPr>
            <a:xfrm>
              <a:off x="15631663" y="9648387"/>
              <a:ext cx="3186767"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Phi-3-vision</a:t>
              </a:r>
            </a:p>
          </p:txBody>
        </p:sp>
        <p:sp>
          <p:nvSpPr>
            <p:cNvPr id="22" name="TextBox 21">
              <a:extLst>
                <a:ext uri="{FF2B5EF4-FFF2-40B4-BE49-F238E27FC236}">
                  <a16:creationId xmlns:a16="http://schemas.microsoft.com/office/drawing/2014/main" id="{EF370225-7670-380A-2AC4-E947648A37FA}"/>
                </a:ext>
              </a:extLst>
            </p:cNvPr>
            <p:cNvSpPr txBox="1"/>
            <p:nvPr/>
          </p:nvSpPr>
          <p:spPr>
            <a:xfrm>
              <a:off x="21215561" y="5918724"/>
              <a:ext cx="1406307"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Meta</a:t>
              </a:r>
            </a:p>
          </p:txBody>
        </p:sp>
        <p:sp>
          <p:nvSpPr>
            <p:cNvPr id="23" name="TextBox 22">
              <a:extLst>
                <a:ext uri="{FF2B5EF4-FFF2-40B4-BE49-F238E27FC236}">
                  <a16:creationId xmlns:a16="http://schemas.microsoft.com/office/drawing/2014/main" id="{2ECA2193-2E1D-F492-FE21-13034BD79363}"/>
                </a:ext>
              </a:extLst>
            </p:cNvPr>
            <p:cNvSpPr txBox="1"/>
            <p:nvPr/>
          </p:nvSpPr>
          <p:spPr>
            <a:xfrm>
              <a:off x="21215561" y="7044420"/>
              <a:ext cx="4351396" cy="524535"/>
            </a:xfrm>
            <a:prstGeom prst="round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Llama-2-70b/70b-chat</a:t>
              </a:r>
            </a:p>
          </p:txBody>
        </p:sp>
        <p:sp>
          <p:nvSpPr>
            <p:cNvPr id="24" name="TextBox 23">
              <a:extLst>
                <a:ext uri="{FF2B5EF4-FFF2-40B4-BE49-F238E27FC236}">
                  <a16:creationId xmlns:a16="http://schemas.microsoft.com/office/drawing/2014/main" id="{34A60164-A4DF-7694-811B-EF943DA80A0A}"/>
                </a:ext>
              </a:extLst>
            </p:cNvPr>
            <p:cNvSpPr txBox="1"/>
            <p:nvPr/>
          </p:nvSpPr>
          <p:spPr>
            <a:xfrm>
              <a:off x="21215561" y="7925016"/>
              <a:ext cx="3837075" cy="524535"/>
            </a:xfrm>
            <a:prstGeom prst="roundRect">
              <a:avLst/>
            </a:prstGeom>
            <a:noFill/>
            <a:ln>
              <a:noFill/>
            </a:ln>
          </p:spPr>
          <p:txBody>
            <a:bodyPr wrap="non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Llama-2-13b/13b-chat</a:t>
              </a:r>
            </a:p>
          </p:txBody>
        </p:sp>
        <p:sp>
          <p:nvSpPr>
            <p:cNvPr id="25" name="TextBox 24">
              <a:extLst>
                <a:ext uri="{FF2B5EF4-FFF2-40B4-BE49-F238E27FC236}">
                  <a16:creationId xmlns:a16="http://schemas.microsoft.com/office/drawing/2014/main" id="{E910F9E8-9E7D-0B58-4B5A-2A55C8BC38A8}"/>
                </a:ext>
              </a:extLst>
            </p:cNvPr>
            <p:cNvSpPr txBox="1"/>
            <p:nvPr/>
          </p:nvSpPr>
          <p:spPr>
            <a:xfrm>
              <a:off x="21215561" y="8805612"/>
              <a:ext cx="4279988" cy="524535"/>
            </a:xfrm>
            <a:prstGeom prst="round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Llama-2-7b/7b-chat</a:t>
              </a:r>
            </a:p>
          </p:txBody>
        </p:sp>
        <p:sp>
          <p:nvSpPr>
            <p:cNvPr id="26" name="TextBox 25">
              <a:extLst>
                <a:ext uri="{FF2B5EF4-FFF2-40B4-BE49-F238E27FC236}">
                  <a16:creationId xmlns:a16="http://schemas.microsoft.com/office/drawing/2014/main" id="{75C692C0-6357-86D7-F74E-2130FFFD21DE}"/>
                </a:ext>
              </a:extLst>
            </p:cNvPr>
            <p:cNvSpPr txBox="1"/>
            <p:nvPr/>
          </p:nvSpPr>
          <p:spPr>
            <a:xfrm>
              <a:off x="21239398" y="9686211"/>
              <a:ext cx="3812240"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Llama-3</a:t>
              </a:r>
            </a:p>
          </p:txBody>
        </p:sp>
        <p:sp>
          <p:nvSpPr>
            <p:cNvPr id="27" name="TextBox 26">
              <a:extLst>
                <a:ext uri="{FF2B5EF4-FFF2-40B4-BE49-F238E27FC236}">
                  <a16:creationId xmlns:a16="http://schemas.microsoft.com/office/drawing/2014/main" id="{82450035-57D4-4AE6-6C41-AE2A0F819721}"/>
                </a:ext>
              </a:extLst>
            </p:cNvPr>
            <p:cNvSpPr txBox="1"/>
            <p:nvPr/>
          </p:nvSpPr>
          <p:spPr>
            <a:xfrm>
              <a:off x="21229287" y="10516382"/>
              <a:ext cx="3534607"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CodeLlama</a:t>
              </a:r>
              <a:endPar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endParaRPr>
            </a:p>
          </p:txBody>
        </p:sp>
        <p:sp>
          <p:nvSpPr>
            <p:cNvPr id="28" name="TextBox 27">
              <a:extLst>
                <a:ext uri="{FF2B5EF4-FFF2-40B4-BE49-F238E27FC236}">
                  <a16:creationId xmlns:a16="http://schemas.microsoft.com/office/drawing/2014/main" id="{95FE698F-825A-2FAF-AB91-D5BD60C3A009}"/>
                </a:ext>
              </a:extLst>
            </p:cNvPr>
            <p:cNvSpPr txBox="1"/>
            <p:nvPr/>
          </p:nvSpPr>
          <p:spPr>
            <a:xfrm>
              <a:off x="26790006" y="5918724"/>
              <a:ext cx="2643293"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Mistral AI</a:t>
              </a:r>
            </a:p>
          </p:txBody>
        </p:sp>
        <p:sp>
          <p:nvSpPr>
            <p:cNvPr id="29" name="TextBox 28">
              <a:extLst>
                <a:ext uri="{FF2B5EF4-FFF2-40B4-BE49-F238E27FC236}">
                  <a16:creationId xmlns:a16="http://schemas.microsoft.com/office/drawing/2014/main" id="{553EC03C-2F4B-E851-1CCF-500F838018EE}"/>
                </a:ext>
              </a:extLst>
            </p:cNvPr>
            <p:cNvSpPr txBox="1"/>
            <p:nvPr/>
          </p:nvSpPr>
          <p:spPr>
            <a:xfrm>
              <a:off x="26771856" y="7044423"/>
              <a:ext cx="3472534"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Mistral Large</a:t>
              </a:r>
            </a:p>
          </p:txBody>
        </p:sp>
        <p:sp>
          <p:nvSpPr>
            <p:cNvPr id="30" name="TextBox 29">
              <a:extLst>
                <a:ext uri="{FF2B5EF4-FFF2-40B4-BE49-F238E27FC236}">
                  <a16:creationId xmlns:a16="http://schemas.microsoft.com/office/drawing/2014/main" id="{3D3109CA-F60F-E209-3F25-901A2B53B7EB}"/>
                </a:ext>
              </a:extLst>
            </p:cNvPr>
            <p:cNvSpPr txBox="1"/>
            <p:nvPr/>
          </p:nvSpPr>
          <p:spPr>
            <a:xfrm>
              <a:off x="26771856" y="7873396"/>
              <a:ext cx="3472534"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Mistral 7B</a:t>
              </a:r>
            </a:p>
          </p:txBody>
        </p:sp>
        <p:sp>
          <p:nvSpPr>
            <p:cNvPr id="31" name="TextBox 30">
              <a:extLst>
                <a:ext uri="{FF2B5EF4-FFF2-40B4-BE49-F238E27FC236}">
                  <a16:creationId xmlns:a16="http://schemas.microsoft.com/office/drawing/2014/main" id="{7AFBAA77-7052-E344-4F7F-6694B18C0510}"/>
                </a:ext>
              </a:extLst>
            </p:cNvPr>
            <p:cNvSpPr txBox="1"/>
            <p:nvPr/>
          </p:nvSpPr>
          <p:spPr>
            <a:xfrm>
              <a:off x="26771856" y="8607032"/>
              <a:ext cx="3472534" cy="948198"/>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Mixtral</a:t>
              </a: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 8x7B – Mixture of Experts</a:t>
              </a:r>
            </a:p>
          </p:txBody>
        </p:sp>
        <p:sp>
          <p:nvSpPr>
            <p:cNvPr id="32" name="TextBox 31">
              <a:extLst>
                <a:ext uri="{FF2B5EF4-FFF2-40B4-BE49-F238E27FC236}">
                  <a16:creationId xmlns:a16="http://schemas.microsoft.com/office/drawing/2014/main" id="{59664F63-863D-604C-7658-04F9886E5A2A}"/>
                </a:ext>
              </a:extLst>
            </p:cNvPr>
            <p:cNvSpPr txBox="1"/>
            <p:nvPr/>
          </p:nvSpPr>
          <p:spPr>
            <a:xfrm>
              <a:off x="32704316" y="5918724"/>
              <a:ext cx="1998933"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Cohere</a:t>
              </a:r>
            </a:p>
          </p:txBody>
        </p:sp>
        <p:sp>
          <p:nvSpPr>
            <p:cNvPr id="33" name="TextBox 32">
              <a:extLst>
                <a:ext uri="{FF2B5EF4-FFF2-40B4-BE49-F238E27FC236}">
                  <a16:creationId xmlns:a16="http://schemas.microsoft.com/office/drawing/2014/main" id="{C91515B8-4ADD-B19F-6DF2-AFCDFF35EFD8}"/>
                </a:ext>
              </a:extLst>
            </p:cNvPr>
            <p:cNvSpPr txBox="1"/>
            <p:nvPr/>
          </p:nvSpPr>
          <p:spPr>
            <a:xfrm>
              <a:off x="32704316" y="7044423"/>
              <a:ext cx="2435659"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Cohere R+</a:t>
              </a:r>
            </a:p>
          </p:txBody>
        </p:sp>
        <p:sp>
          <p:nvSpPr>
            <p:cNvPr id="34" name="TextBox 33">
              <a:extLst>
                <a:ext uri="{FF2B5EF4-FFF2-40B4-BE49-F238E27FC236}">
                  <a16:creationId xmlns:a16="http://schemas.microsoft.com/office/drawing/2014/main" id="{71ABEA9A-D786-A630-3237-2F50DE0386F9}"/>
                </a:ext>
              </a:extLst>
            </p:cNvPr>
            <p:cNvSpPr txBox="1"/>
            <p:nvPr/>
          </p:nvSpPr>
          <p:spPr>
            <a:xfrm>
              <a:off x="32704316" y="7904888"/>
              <a:ext cx="2881733"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Cohere R</a:t>
              </a:r>
            </a:p>
          </p:txBody>
        </p:sp>
        <p:pic>
          <p:nvPicPr>
            <p:cNvPr id="35" name="Picture 2" descr="Azure logo">
              <a:hlinkClick r:id="rId4"/>
              <a:extLst>
                <a:ext uri="{FF2B5EF4-FFF2-40B4-BE49-F238E27FC236}">
                  <a16:creationId xmlns:a16="http://schemas.microsoft.com/office/drawing/2014/main" id="{CFEA8078-0C94-C0E5-1D0F-9F9712F4BF0B}"/>
                </a:ext>
              </a:extLst>
            </p:cNvPr>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3500356" y="5969238"/>
              <a:ext cx="945475" cy="53094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ta">
              <a:extLst>
                <a:ext uri="{FF2B5EF4-FFF2-40B4-BE49-F238E27FC236}">
                  <a16:creationId xmlns:a16="http://schemas.microsoft.com/office/drawing/2014/main" id="{5121561C-31EF-F884-4058-808106FACEF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6238" b="-247"/>
            <a:stretch/>
          </p:blipFill>
          <p:spPr bwMode="auto">
            <a:xfrm>
              <a:off x="24763894" y="6014746"/>
              <a:ext cx="731655" cy="439927"/>
            </a:xfrm>
            <a:prstGeom prst="roundRect">
              <a:avLst/>
            </a:prstGeom>
            <a:noFill/>
            <a:extLst>
              <a:ext uri="{909E8E84-426E-40DD-AFC4-6F175D3DCCD1}">
                <a14:hiddenFill xmlns:a14="http://schemas.microsoft.com/office/drawing/2010/main">
                  <a:solidFill>
                    <a:srgbClr val="FFFFFF"/>
                  </a:solidFill>
                </a14:hiddenFill>
              </a:ext>
            </a:extLst>
          </p:spPr>
        </p:pic>
        <p:pic>
          <p:nvPicPr>
            <p:cNvPr id="37" name="Picture 4" descr="Mistral AI logo">
              <a:extLst>
                <a:ext uri="{FF2B5EF4-FFF2-40B4-BE49-F238E27FC236}">
                  <a16:creationId xmlns:a16="http://schemas.microsoft.com/office/drawing/2014/main" id="{B680F22E-7F99-9A61-6A1A-D7BBAC368B2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96600" y="5928823"/>
              <a:ext cx="611773" cy="61177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black and green logo&#10;&#10;Description automatically generated">
              <a:extLst>
                <a:ext uri="{FF2B5EF4-FFF2-40B4-BE49-F238E27FC236}">
                  <a16:creationId xmlns:a16="http://schemas.microsoft.com/office/drawing/2014/main" id="{29723EF6-ECF7-AF4E-E6CD-7C3975D74320}"/>
                </a:ext>
              </a:extLst>
            </p:cNvPr>
            <p:cNvPicPr>
              <a:picLocks noChangeAspect="1"/>
            </p:cNvPicPr>
            <p:nvPr/>
          </p:nvPicPr>
          <p:blipFill rotWithShape="1">
            <a:blip r:embed="rId8">
              <a:extLst>
                <a:ext uri="{28A0092B-C50C-407E-A947-70E740481C1C}">
                  <a14:useLocalDpi xmlns:a14="http://schemas.microsoft.com/office/drawing/2010/main" val="0"/>
                </a:ext>
              </a:extLst>
            </a:blip>
            <a:srcRect t="-7491" r="80121"/>
            <a:stretch/>
          </p:blipFill>
          <p:spPr>
            <a:xfrm>
              <a:off x="36480394" y="5950817"/>
              <a:ext cx="644005" cy="567785"/>
            </a:xfrm>
            <a:prstGeom prst="rect">
              <a:avLst/>
            </a:prstGeom>
          </p:spPr>
        </p:pic>
        <p:pic>
          <p:nvPicPr>
            <p:cNvPr id="39" name="MS logo gray - EMF" descr="Microsoft logo, gray text version">
              <a:extLst>
                <a:ext uri="{FF2B5EF4-FFF2-40B4-BE49-F238E27FC236}">
                  <a16:creationId xmlns:a16="http://schemas.microsoft.com/office/drawing/2014/main" id="{9F875F56-BBA0-CFAA-C59C-302E82C2554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78355"/>
            <a:stretch/>
          </p:blipFill>
          <p:spPr bwMode="black">
            <a:xfrm>
              <a:off x="19349238" y="5941589"/>
              <a:ext cx="592571" cy="586241"/>
            </a:xfrm>
            <a:prstGeom prst="rect">
              <a:avLst/>
            </a:prstGeom>
          </p:spPr>
        </p:pic>
        <p:sp>
          <p:nvSpPr>
            <p:cNvPr id="40" name="TextBox 39">
              <a:extLst>
                <a:ext uri="{FF2B5EF4-FFF2-40B4-BE49-F238E27FC236}">
                  <a16:creationId xmlns:a16="http://schemas.microsoft.com/office/drawing/2014/main" id="{A8E9A35C-761F-4BCD-46C2-D03EB3A60447}"/>
                </a:ext>
              </a:extLst>
            </p:cNvPr>
            <p:cNvSpPr txBox="1"/>
            <p:nvPr/>
          </p:nvSpPr>
          <p:spPr>
            <a:xfrm>
              <a:off x="32704316" y="8776635"/>
              <a:ext cx="5265408"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Embed v3-Multilingual</a:t>
              </a:r>
              <a:endParaRPr kumimoji="0" lang="en-US" sz="1100" b="0" i="0" u="none" strike="noStrike" kern="1200" cap="none" spc="0" normalizeH="0" baseline="0" noProof="0">
                <a:ln>
                  <a:noFill/>
                </a:ln>
                <a:solidFill>
                  <a:srgbClr val="595959"/>
                </a:solidFill>
                <a:effectLst/>
                <a:uLnTx/>
                <a:uFillTx/>
                <a:latin typeface="Segoe Sans Text" pitchFamily="2" charset="0"/>
                <a:ea typeface="+mn-ea"/>
                <a:cs typeface="+mn-cs"/>
              </a:endParaRPr>
            </a:p>
          </p:txBody>
        </p:sp>
        <p:sp>
          <p:nvSpPr>
            <p:cNvPr id="41" name="TextBox 40">
              <a:extLst>
                <a:ext uri="{FF2B5EF4-FFF2-40B4-BE49-F238E27FC236}">
                  <a16:creationId xmlns:a16="http://schemas.microsoft.com/office/drawing/2014/main" id="{C9028317-C458-6CA9-C92F-C7A456370294}"/>
                </a:ext>
              </a:extLst>
            </p:cNvPr>
            <p:cNvSpPr txBox="1"/>
            <p:nvPr/>
          </p:nvSpPr>
          <p:spPr>
            <a:xfrm>
              <a:off x="32704316" y="9648387"/>
              <a:ext cx="3776078" cy="474100"/>
            </a:xfrm>
            <a:prstGeom prst="rect">
              <a:avLst/>
            </a:prstGeom>
            <a:noFill/>
            <a:ln>
              <a:noFill/>
            </a:ln>
          </p:spPr>
          <p:txBody>
            <a:bodyPr wrap="square" lIns="0" tIns="0" rIns="0" bIns="0" rtlCol="0" anchor="ctr">
              <a:spAutoFit/>
            </a:body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Embed v3-English</a:t>
              </a:r>
            </a:p>
          </p:txBody>
        </p:sp>
      </p:grpSp>
      <p:grpSp>
        <p:nvGrpSpPr>
          <p:cNvPr id="42" name="Group 41" descr="Group of Hugging Face, Databricks, NVIDIA, and Snowflake models">
            <a:extLst>
              <a:ext uri="{FF2B5EF4-FFF2-40B4-BE49-F238E27FC236}">
                <a16:creationId xmlns:a16="http://schemas.microsoft.com/office/drawing/2014/main" id="{EBA51939-98C4-2ED5-5B89-9C56B98C8733}"/>
              </a:ext>
            </a:extLst>
          </p:cNvPr>
          <p:cNvGrpSpPr/>
          <p:nvPr/>
        </p:nvGrpSpPr>
        <p:grpSpPr>
          <a:xfrm>
            <a:off x="798094" y="4040905"/>
            <a:ext cx="10595812" cy="2087564"/>
            <a:chOff x="6401026" y="11853788"/>
            <a:chExt cx="31089146" cy="6125117"/>
          </a:xfrm>
          <a:effectLst/>
        </p:grpSpPr>
        <p:sp>
          <p:nvSpPr>
            <p:cNvPr id="43" name="Rectangle: Rounded Corners 16">
              <a:extLst>
                <a:ext uri="{FF2B5EF4-FFF2-40B4-BE49-F238E27FC236}">
                  <a16:creationId xmlns:a16="http://schemas.microsoft.com/office/drawing/2014/main" id="{DE7D0EB2-D7A9-CE3C-E258-ADCD22D552E5}"/>
                </a:ext>
              </a:extLst>
            </p:cNvPr>
            <p:cNvSpPr/>
            <p:nvPr/>
          </p:nvSpPr>
          <p:spPr bwMode="auto">
            <a:xfrm>
              <a:off x="30044909" y="11853788"/>
              <a:ext cx="7445263"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4" name="Rectangle: Rounded Corners 43">
              <a:extLst>
                <a:ext uri="{FF2B5EF4-FFF2-40B4-BE49-F238E27FC236}">
                  <a16:creationId xmlns:a16="http://schemas.microsoft.com/office/drawing/2014/main" id="{5F9D8240-A200-C9DF-0AA0-61DE57451CBE}"/>
                </a:ext>
              </a:extLst>
            </p:cNvPr>
            <p:cNvSpPr/>
            <p:nvPr/>
          </p:nvSpPr>
          <p:spPr bwMode="auto">
            <a:xfrm>
              <a:off x="22119779" y="11853788"/>
              <a:ext cx="7510272"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5" name="Rectangle: Rounded Corners 16">
              <a:extLst>
                <a:ext uri="{FF2B5EF4-FFF2-40B4-BE49-F238E27FC236}">
                  <a16:creationId xmlns:a16="http://schemas.microsoft.com/office/drawing/2014/main" id="{9E274AE0-26E7-89A0-F7FA-6CED55BB552F}"/>
                </a:ext>
              </a:extLst>
            </p:cNvPr>
            <p:cNvSpPr/>
            <p:nvPr/>
          </p:nvSpPr>
          <p:spPr bwMode="auto">
            <a:xfrm>
              <a:off x="14283937" y="11853788"/>
              <a:ext cx="7510272"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6" name="Rectangle: Rounded Corners 16">
              <a:extLst>
                <a:ext uri="{FF2B5EF4-FFF2-40B4-BE49-F238E27FC236}">
                  <a16:creationId xmlns:a16="http://schemas.microsoft.com/office/drawing/2014/main" id="{F3A7C863-1BF0-3116-AE3B-75C2CD422E9A}"/>
                </a:ext>
              </a:extLst>
            </p:cNvPr>
            <p:cNvSpPr/>
            <p:nvPr/>
          </p:nvSpPr>
          <p:spPr bwMode="auto">
            <a:xfrm>
              <a:off x="6401026" y="11853788"/>
              <a:ext cx="7468053" cy="6125117"/>
            </a:xfrm>
            <a:prstGeom prst="roundRect">
              <a:avLst>
                <a:gd name="adj" fmla="val 3200"/>
              </a:avLst>
            </a:prstGeom>
            <a:solidFill>
              <a:schemeClr val="bg1"/>
            </a:solidFill>
            <a:ln w="19050">
              <a:gradFill>
                <a:gsLst>
                  <a:gs pos="0">
                    <a:schemeClr val="accent1"/>
                  </a:gs>
                  <a:gs pos="100000">
                    <a:schemeClr val="accent3"/>
                  </a:gs>
                </a:gsLst>
                <a:lin ang="2700000" scaled="0"/>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63" rtl="0" eaLnBrk="1" fontAlgn="base" latinLnBrk="0" hangingPunct="1">
                <a:lnSpc>
                  <a:spcPct val="100000"/>
                </a:lnSpc>
                <a:spcBef>
                  <a:spcPct val="0"/>
                </a:spcBef>
                <a:spcAft>
                  <a:spcPct val="0"/>
                </a:spcAft>
                <a:buClrTx/>
                <a:buSzTx/>
                <a:buFontTx/>
                <a:buNone/>
                <a:tabLst/>
                <a:defRPr/>
              </a:pPr>
              <a:endParaRPr kumimoji="0" lang="en-US" sz="1999" b="1" i="0" u="none" strike="noStrike" kern="1200" cap="none" spc="0" normalizeH="0" baseline="0" noProof="0">
                <a:ln>
                  <a:noFill/>
                </a:ln>
                <a:gradFill>
                  <a:gsLst>
                    <a:gs pos="2797">
                      <a:srgbClr val="000000"/>
                    </a:gs>
                    <a:gs pos="16783">
                      <a:srgbClr val="000000"/>
                    </a:gs>
                  </a:gsLst>
                  <a:lin ang="5400000" scaled="1"/>
                </a:gradFill>
                <a:effectLst/>
                <a:uLnTx/>
                <a:uFillTx/>
                <a:latin typeface="Segoe Sans Text Semibold" pitchFamily="2" charset="0"/>
                <a:ea typeface="+mn-ea"/>
                <a:cs typeface="Segoe Sans Text" pitchFamily="2" charset="0"/>
              </a:endParaRPr>
            </a:p>
          </p:txBody>
        </p:sp>
        <p:sp>
          <p:nvSpPr>
            <p:cNvPr id="47" name="TextBox 46">
              <a:extLst>
                <a:ext uri="{FF2B5EF4-FFF2-40B4-BE49-F238E27FC236}">
                  <a16:creationId xmlns:a16="http://schemas.microsoft.com/office/drawing/2014/main" id="{C9E46C90-DD26-3A6F-C011-168853817A21}"/>
                </a:ext>
              </a:extLst>
            </p:cNvPr>
            <p:cNvSpPr txBox="1"/>
            <p:nvPr/>
          </p:nvSpPr>
          <p:spPr>
            <a:xfrm>
              <a:off x="6839424" y="12401960"/>
              <a:ext cx="3743879"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Hugging Face</a:t>
              </a:r>
            </a:p>
          </p:txBody>
        </p:sp>
        <p:sp>
          <p:nvSpPr>
            <p:cNvPr id="48" name="TextBox 47">
              <a:extLst>
                <a:ext uri="{FF2B5EF4-FFF2-40B4-BE49-F238E27FC236}">
                  <a16:creationId xmlns:a16="http://schemas.microsoft.com/office/drawing/2014/main" id="{58175671-A603-53CC-FC63-F251F42AE4FB}"/>
                </a:ext>
              </a:extLst>
            </p:cNvPr>
            <p:cNvSpPr txBox="1"/>
            <p:nvPr/>
          </p:nvSpPr>
          <p:spPr>
            <a:xfrm>
              <a:off x="6839424" y="13798083"/>
              <a:ext cx="3901455"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Falcon/TII</a:t>
              </a:r>
            </a:p>
          </p:txBody>
        </p:sp>
        <p:sp>
          <p:nvSpPr>
            <p:cNvPr id="49" name="TextBox 48">
              <a:extLst>
                <a:ext uri="{FF2B5EF4-FFF2-40B4-BE49-F238E27FC236}">
                  <a16:creationId xmlns:a16="http://schemas.microsoft.com/office/drawing/2014/main" id="{4B1FE6E7-D404-6CB9-1054-C75CFC580E7D}"/>
                </a:ext>
              </a:extLst>
            </p:cNvPr>
            <p:cNvSpPr txBox="1"/>
            <p:nvPr/>
          </p:nvSpPr>
          <p:spPr>
            <a:xfrm>
              <a:off x="6839424" y="14762444"/>
              <a:ext cx="5034917"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Stable Diffusion/Stability AI</a:t>
              </a:r>
            </a:p>
          </p:txBody>
        </p:sp>
        <p:sp>
          <p:nvSpPr>
            <p:cNvPr id="50" name="TextBox 49">
              <a:extLst>
                <a:ext uri="{FF2B5EF4-FFF2-40B4-BE49-F238E27FC236}">
                  <a16:creationId xmlns:a16="http://schemas.microsoft.com/office/drawing/2014/main" id="{A70B6DE2-A7BD-E45A-096F-33161F52DBBB}"/>
                </a:ext>
              </a:extLst>
            </p:cNvPr>
            <p:cNvSpPr txBox="1"/>
            <p:nvPr/>
          </p:nvSpPr>
          <p:spPr>
            <a:xfrm>
              <a:off x="6839424" y="15726803"/>
              <a:ext cx="3901455"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Dolly/Databricks</a:t>
              </a:r>
            </a:p>
          </p:txBody>
        </p:sp>
        <p:sp>
          <p:nvSpPr>
            <p:cNvPr id="51" name="TextBox 50">
              <a:extLst>
                <a:ext uri="{FF2B5EF4-FFF2-40B4-BE49-F238E27FC236}">
                  <a16:creationId xmlns:a16="http://schemas.microsoft.com/office/drawing/2014/main" id="{C207208A-3BDA-7AD5-596D-350491594552}"/>
                </a:ext>
              </a:extLst>
            </p:cNvPr>
            <p:cNvSpPr txBox="1"/>
            <p:nvPr/>
          </p:nvSpPr>
          <p:spPr>
            <a:xfrm>
              <a:off x="6839424" y="16691165"/>
              <a:ext cx="3901455"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CLIP/OpenAI</a:t>
              </a:r>
            </a:p>
          </p:txBody>
        </p:sp>
        <p:sp>
          <p:nvSpPr>
            <p:cNvPr id="52" name="TextBox 51">
              <a:extLst>
                <a:ext uri="{FF2B5EF4-FFF2-40B4-BE49-F238E27FC236}">
                  <a16:creationId xmlns:a16="http://schemas.microsoft.com/office/drawing/2014/main" id="{819DF34A-4364-CC5E-C7A3-64DBE009553A}"/>
                </a:ext>
              </a:extLst>
            </p:cNvPr>
            <p:cNvSpPr txBox="1"/>
            <p:nvPr/>
          </p:nvSpPr>
          <p:spPr>
            <a:xfrm>
              <a:off x="14977041" y="12401960"/>
              <a:ext cx="2925495"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Databricks</a:t>
              </a:r>
            </a:p>
          </p:txBody>
        </p:sp>
        <p:sp>
          <p:nvSpPr>
            <p:cNvPr id="53" name="TextBox 52">
              <a:extLst>
                <a:ext uri="{FF2B5EF4-FFF2-40B4-BE49-F238E27FC236}">
                  <a16:creationId xmlns:a16="http://schemas.microsoft.com/office/drawing/2014/main" id="{35298FF0-2E35-7107-BA53-8FC54E8E5E07}"/>
                </a:ext>
              </a:extLst>
            </p:cNvPr>
            <p:cNvSpPr txBox="1"/>
            <p:nvPr/>
          </p:nvSpPr>
          <p:spPr>
            <a:xfrm>
              <a:off x="14970698" y="13798083"/>
              <a:ext cx="4197394"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Databricks/</a:t>
              </a: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dbrx</a:t>
              </a: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-base</a:t>
              </a:r>
            </a:p>
          </p:txBody>
        </p:sp>
        <p:sp>
          <p:nvSpPr>
            <p:cNvPr id="54" name="TextBox 53">
              <a:extLst>
                <a:ext uri="{FF2B5EF4-FFF2-40B4-BE49-F238E27FC236}">
                  <a16:creationId xmlns:a16="http://schemas.microsoft.com/office/drawing/2014/main" id="{880100D7-9AC5-BF4E-118F-0C2EE531BC6B}"/>
                </a:ext>
              </a:extLst>
            </p:cNvPr>
            <p:cNvSpPr txBox="1"/>
            <p:nvPr/>
          </p:nvSpPr>
          <p:spPr>
            <a:xfrm>
              <a:off x="14987519" y="14762444"/>
              <a:ext cx="7510272"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Databricks/</a:t>
              </a: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dbrx</a:t>
              </a: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-instruct</a:t>
              </a:r>
            </a:p>
          </p:txBody>
        </p:sp>
        <p:sp>
          <p:nvSpPr>
            <p:cNvPr id="55" name="TextBox 54">
              <a:extLst>
                <a:ext uri="{FF2B5EF4-FFF2-40B4-BE49-F238E27FC236}">
                  <a16:creationId xmlns:a16="http://schemas.microsoft.com/office/drawing/2014/main" id="{70733842-FC4D-CBCC-AF10-44755DD562FF}"/>
                </a:ext>
              </a:extLst>
            </p:cNvPr>
            <p:cNvSpPr txBox="1"/>
            <p:nvPr/>
          </p:nvSpPr>
          <p:spPr>
            <a:xfrm>
              <a:off x="22803987" y="12401960"/>
              <a:ext cx="2031854"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NVIDIA</a:t>
              </a:r>
            </a:p>
          </p:txBody>
        </p:sp>
        <p:sp>
          <p:nvSpPr>
            <p:cNvPr id="56" name="TextBox 55">
              <a:extLst>
                <a:ext uri="{FF2B5EF4-FFF2-40B4-BE49-F238E27FC236}">
                  <a16:creationId xmlns:a16="http://schemas.microsoft.com/office/drawing/2014/main" id="{2938E221-F904-C71E-C218-A285B953E9D4}"/>
                </a:ext>
              </a:extLst>
            </p:cNvPr>
            <p:cNvSpPr txBox="1"/>
            <p:nvPr/>
          </p:nvSpPr>
          <p:spPr>
            <a:xfrm>
              <a:off x="22803990" y="13798083"/>
              <a:ext cx="4476846"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Nemotron-3-8B-4k</a:t>
              </a:r>
            </a:p>
          </p:txBody>
        </p:sp>
        <p:sp>
          <p:nvSpPr>
            <p:cNvPr id="57" name="TextBox 56">
              <a:extLst>
                <a:ext uri="{FF2B5EF4-FFF2-40B4-BE49-F238E27FC236}">
                  <a16:creationId xmlns:a16="http://schemas.microsoft.com/office/drawing/2014/main" id="{CCD63B83-B927-8D78-E219-39D52C621C27}"/>
                </a:ext>
              </a:extLst>
            </p:cNvPr>
            <p:cNvSpPr txBox="1"/>
            <p:nvPr/>
          </p:nvSpPr>
          <p:spPr>
            <a:xfrm>
              <a:off x="22803987" y="14525396"/>
              <a:ext cx="6427226" cy="948198"/>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Nemotron-3-8B-Chat-SFT/RLHF/ </a:t>
              </a:r>
              <a:r>
                <a:rPr kumimoji="0" lang="en-US" sz="1050" b="0" i="0" u="none" strike="noStrike" kern="1200" cap="none" spc="0" normalizeH="0" baseline="0" noProof="0" err="1">
                  <a:ln>
                    <a:noFill/>
                  </a:ln>
                  <a:solidFill>
                    <a:srgbClr val="595959"/>
                  </a:solidFill>
                  <a:effectLst/>
                  <a:uLnTx/>
                  <a:uFillTx/>
                  <a:latin typeface="Segoe Sans Text" pitchFamily="2" charset="0"/>
                  <a:ea typeface="+mn-ea"/>
                  <a:cs typeface="+mn-cs"/>
                </a:rPr>
                <a:t>SteerLM</a:t>
              </a:r>
              <a:endPar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endParaRPr>
            </a:p>
          </p:txBody>
        </p:sp>
        <p:sp>
          <p:nvSpPr>
            <p:cNvPr id="58" name="TextBox 57">
              <a:extLst>
                <a:ext uri="{FF2B5EF4-FFF2-40B4-BE49-F238E27FC236}">
                  <a16:creationId xmlns:a16="http://schemas.microsoft.com/office/drawing/2014/main" id="{3075576A-557E-5079-3840-0C4F3DB9B07C}"/>
                </a:ext>
              </a:extLst>
            </p:cNvPr>
            <p:cNvSpPr txBox="1"/>
            <p:nvPr/>
          </p:nvSpPr>
          <p:spPr>
            <a:xfrm>
              <a:off x="22803990" y="15726803"/>
              <a:ext cx="4476846"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Nemotron-3-8B-QA</a:t>
              </a:r>
            </a:p>
          </p:txBody>
        </p:sp>
        <p:sp>
          <p:nvSpPr>
            <p:cNvPr id="59" name="TextBox 58">
              <a:extLst>
                <a:ext uri="{FF2B5EF4-FFF2-40B4-BE49-F238E27FC236}">
                  <a16:creationId xmlns:a16="http://schemas.microsoft.com/office/drawing/2014/main" id="{63C601EB-8167-5B12-3245-204D0B7B40D5}"/>
                </a:ext>
              </a:extLst>
            </p:cNvPr>
            <p:cNvSpPr txBox="1"/>
            <p:nvPr/>
          </p:nvSpPr>
          <p:spPr>
            <a:xfrm>
              <a:off x="30730457" y="12401960"/>
              <a:ext cx="2798504" cy="72206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marL="0" marR="0" lvl="0" indent="0" algn="l" defTabSz="91409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595959"/>
                  </a:solidFill>
                  <a:effectLst/>
                  <a:uLnTx/>
                  <a:uFillTx/>
                  <a:latin typeface="Segoe Sans Text Semibold" pitchFamily="2" charset="0"/>
                  <a:ea typeface="+mn-ea"/>
                  <a:cs typeface="+mn-cs"/>
                </a:rPr>
                <a:t>Snowflake</a:t>
              </a:r>
            </a:p>
          </p:txBody>
        </p:sp>
        <p:sp>
          <p:nvSpPr>
            <p:cNvPr id="60" name="TextBox 59">
              <a:extLst>
                <a:ext uri="{FF2B5EF4-FFF2-40B4-BE49-F238E27FC236}">
                  <a16:creationId xmlns:a16="http://schemas.microsoft.com/office/drawing/2014/main" id="{82805FF7-9377-CF80-9242-486DFC943536}"/>
                </a:ext>
              </a:extLst>
            </p:cNvPr>
            <p:cNvSpPr txBox="1"/>
            <p:nvPr/>
          </p:nvSpPr>
          <p:spPr>
            <a:xfrm>
              <a:off x="30730457" y="13798083"/>
              <a:ext cx="4392511"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Snowflake/arctic-base</a:t>
              </a:r>
            </a:p>
          </p:txBody>
        </p:sp>
        <p:sp>
          <p:nvSpPr>
            <p:cNvPr id="61" name="TextBox 60">
              <a:extLst>
                <a:ext uri="{FF2B5EF4-FFF2-40B4-BE49-F238E27FC236}">
                  <a16:creationId xmlns:a16="http://schemas.microsoft.com/office/drawing/2014/main" id="{B959E9EE-93AB-D388-8555-DBAA1B5FD3E0}"/>
                </a:ext>
              </a:extLst>
            </p:cNvPr>
            <p:cNvSpPr txBox="1"/>
            <p:nvPr/>
          </p:nvSpPr>
          <p:spPr>
            <a:xfrm>
              <a:off x="30703763" y="14762444"/>
              <a:ext cx="5776631" cy="474100"/>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marL="0" marR="0" lvl="0" indent="0" algn="l" defTabSz="913922"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595959"/>
                  </a:solidFill>
                  <a:effectLst/>
                  <a:uLnTx/>
                  <a:uFillTx/>
                  <a:latin typeface="Segoe Sans Text" pitchFamily="2" charset="0"/>
                  <a:ea typeface="+mn-ea"/>
                  <a:cs typeface="+mn-cs"/>
                </a:rPr>
                <a:t>Snowflake/arctic-instruct</a:t>
              </a:r>
            </a:p>
          </p:txBody>
        </p:sp>
        <p:pic>
          <p:nvPicPr>
            <p:cNvPr id="62" name="Picture 2" descr="Hugging Face logo">
              <a:extLst>
                <a:ext uri="{FF2B5EF4-FFF2-40B4-BE49-F238E27FC236}">
                  <a16:creationId xmlns:a16="http://schemas.microsoft.com/office/drawing/2014/main" id="{E5D83DE4-5812-4B39-0B2D-ECBD492AF37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733" r="74273" b="17698"/>
            <a:stretch/>
          </p:blipFill>
          <p:spPr bwMode="auto">
            <a:xfrm>
              <a:off x="12932215" y="12385318"/>
              <a:ext cx="724868" cy="665254"/>
            </a:xfrm>
            <a:prstGeom prst="roundRect">
              <a:avLst/>
            </a:prstGeom>
            <a:noFill/>
            <a:extLst>
              <a:ext uri="{909E8E84-426E-40DD-AFC4-6F175D3DCCD1}">
                <a14:hiddenFill xmlns:a14="http://schemas.microsoft.com/office/drawing/2010/main">
                  <a:solidFill>
                    <a:srgbClr val="FFFFFF"/>
                  </a:solidFill>
                </a14:hiddenFill>
              </a:ext>
            </a:extLst>
          </p:spPr>
        </p:pic>
        <p:pic>
          <p:nvPicPr>
            <p:cNvPr id="63" name="Picture 2" descr="Databricks - Battery Ventures">
              <a:extLst>
                <a:ext uri="{FF2B5EF4-FFF2-40B4-BE49-F238E27FC236}">
                  <a16:creationId xmlns:a16="http://schemas.microsoft.com/office/drawing/2014/main" id="{54E0014E-ED84-8BDA-2A88-BE4D9924A1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477" t="36119" r="75600" b="36385"/>
            <a:stretch/>
          </p:blipFill>
          <p:spPr bwMode="auto">
            <a:xfrm>
              <a:off x="20755272" y="12376386"/>
              <a:ext cx="652995" cy="68311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green and black logo&#10;&#10;Description automatically generated">
              <a:extLst>
                <a:ext uri="{FF2B5EF4-FFF2-40B4-BE49-F238E27FC236}">
                  <a16:creationId xmlns:a16="http://schemas.microsoft.com/office/drawing/2014/main" id="{EABEBA7C-F18D-5928-BBBF-DEAF9B49CC8F}"/>
                </a:ext>
              </a:extLst>
            </p:cNvPr>
            <p:cNvPicPr>
              <a:picLocks noChangeAspect="1"/>
            </p:cNvPicPr>
            <p:nvPr/>
          </p:nvPicPr>
          <p:blipFill rotWithShape="1">
            <a:blip r:embed="rId12">
              <a:extLst>
                <a:ext uri="{28A0092B-C50C-407E-A947-70E740481C1C}">
                  <a14:useLocalDpi xmlns:a14="http://schemas.microsoft.com/office/drawing/2010/main" val="0"/>
                </a:ext>
              </a:extLst>
            </a:blip>
            <a:srcRect l="-1113" t="21761" r="28167" b="39337"/>
            <a:stretch/>
          </p:blipFill>
          <p:spPr>
            <a:xfrm>
              <a:off x="28105624" y="12417805"/>
              <a:ext cx="1125590" cy="600280"/>
            </a:xfrm>
            <a:prstGeom prst="rect">
              <a:avLst/>
            </a:prstGeom>
          </p:spPr>
        </p:pic>
        <p:pic>
          <p:nvPicPr>
            <p:cNvPr id="65" name="Picture 64" descr="A blue logo with black background&#10;&#10;Description automatically generated">
              <a:extLst>
                <a:ext uri="{FF2B5EF4-FFF2-40B4-BE49-F238E27FC236}">
                  <a16:creationId xmlns:a16="http://schemas.microsoft.com/office/drawing/2014/main" id="{C98AE14B-06B5-5F47-F4A0-6E412E8BB0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493144" y="12402315"/>
              <a:ext cx="631253" cy="631253"/>
            </a:xfrm>
            <a:prstGeom prst="rect">
              <a:avLst/>
            </a:prstGeom>
          </p:spPr>
        </p:pic>
      </p:grpSp>
    </p:spTree>
    <p:extLst>
      <p:ext uri="{BB962C8B-B14F-4D97-AF65-F5344CB8AC3E}">
        <p14:creationId xmlns:p14="http://schemas.microsoft.com/office/powerpoint/2010/main" val="244495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3.33333E-6 L 1.25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2.08333E-7 -1.85185E-6 L -2.08333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200"/>
                                  </p:stCondLst>
                                  <p:childTnLst>
                                    <p:animMotion origin="layout" path="M 0 4.5202E-6 L 0 0.03543 " pathEditMode="relative" rAng="0" ptsTypes="AA">
                                      <p:cBhvr>
                                        <p:cTn id="19" dur="700" spd="-100000" fill="hold"/>
                                        <p:tgtEl>
                                          <p:spTgt spid="5"/>
                                        </p:tgtEl>
                                        <p:attrNameLst>
                                          <p:attrName>ppt_x</p:attrName>
                                          <p:attrName>ppt_y</p:attrName>
                                        </p:attrNameLst>
                                      </p:cBhvr>
                                      <p:rCtr x="0" y="1768"/>
                                    </p:animMotion>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nodeType="withEffect">
                                  <p:stCondLst>
                                    <p:cond delay="300"/>
                                  </p:stCondLst>
                                  <p:childTnLst>
                                    <p:animMotion origin="layout" path="M 0 2.72727E-6 L 0 0.03543 " pathEditMode="relative" rAng="0" ptsTypes="AA">
                                      <p:cBhvr>
                                        <p:cTn id="24" dur="700" spd="-100000" fill="hold"/>
                                        <p:tgtEl>
                                          <p:spTgt spid="42"/>
                                        </p:tgtEl>
                                        <p:attrNameLst>
                                          <p:attrName>ppt_x</p:attrName>
                                          <p:attrName>ppt_y</p:attrName>
                                        </p:attrNameLst>
                                      </p:cBhvr>
                                      <p:rCtr x="0" y="17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1DA40-2CBA-0732-9E21-2964EC1BB9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D81C4-4F81-AB63-026C-54A18CC0EF27}"/>
              </a:ext>
            </a:extLst>
          </p:cNvPr>
          <p:cNvSpPr>
            <a:spLocks noGrp="1"/>
          </p:cNvSpPr>
          <p:nvPr>
            <p:ph type="sldNum" sz="quarter" idx="14"/>
          </p:nvPr>
        </p:nvSpPr>
        <p:spPr/>
        <p:txBody>
          <a:bodyPr/>
          <a:lstStyle/>
          <a:p>
            <a:fld id="{F126207E-29C7-4F9F-8309-C6BAAD6BC8C8}" type="slidenum">
              <a:rPr lang="en-US" smtClean="0"/>
              <a:pPr/>
              <a:t>22</a:t>
            </a:fld>
            <a:endParaRPr lang="en-US"/>
          </a:p>
        </p:txBody>
      </p:sp>
      <p:sp>
        <p:nvSpPr>
          <p:cNvPr id="4" name="Text Placeholder 3">
            <a:extLst>
              <a:ext uri="{FF2B5EF4-FFF2-40B4-BE49-F238E27FC236}">
                <a16:creationId xmlns:a16="http://schemas.microsoft.com/office/drawing/2014/main" id="{E31593FF-F25D-574B-990D-028D499633FF}"/>
              </a:ext>
            </a:extLst>
          </p:cNvPr>
          <p:cNvSpPr>
            <a:spLocks noGrp="1"/>
          </p:cNvSpPr>
          <p:nvPr>
            <p:ph type="title" idx="4294967295"/>
          </p:nvPr>
        </p:nvSpPr>
        <p:spPr>
          <a:xfrm>
            <a:off x="584200" y="207963"/>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rPr>
              <a:t>AI Studio: Model catalog</a:t>
            </a:r>
            <a:endParaRPr kumimoji="0" lang="en-BE"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endParaRPr>
          </a:p>
        </p:txBody>
      </p:sp>
      <p:sp>
        <p:nvSpPr>
          <p:cNvPr id="6" name="Text Placeholder 3">
            <a:extLst>
              <a:ext uri="{FF2B5EF4-FFF2-40B4-BE49-F238E27FC236}">
                <a16:creationId xmlns:a16="http://schemas.microsoft.com/office/drawing/2014/main" id="{2A772D7B-A3DC-0077-9DFC-D199517A544B}"/>
              </a:ext>
            </a:extLst>
          </p:cNvPr>
          <p:cNvSpPr txBox="1">
            <a:spLocks/>
          </p:cNvSpPr>
          <p:nvPr/>
        </p:nvSpPr>
        <p:spPr>
          <a:xfrm>
            <a:off x="839788" y="2627835"/>
            <a:ext cx="5157787" cy="8239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AOAI &amp; </a:t>
            </a:r>
            <a:r>
              <a:rPr lang="en-US" err="1"/>
              <a:t>MaaS</a:t>
            </a:r>
            <a:endParaRPr lang="en-US"/>
          </a:p>
        </p:txBody>
      </p:sp>
      <p:sp>
        <p:nvSpPr>
          <p:cNvPr id="7" name="Content Placeholder 2">
            <a:extLst>
              <a:ext uri="{FF2B5EF4-FFF2-40B4-BE49-F238E27FC236}">
                <a16:creationId xmlns:a16="http://schemas.microsoft.com/office/drawing/2014/main" id="{CAAC4D71-D9F5-FC0D-C091-37A48DD38D59}"/>
              </a:ext>
            </a:extLst>
          </p:cNvPr>
          <p:cNvSpPr txBox="1">
            <a:spLocks/>
          </p:cNvSpPr>
          <p:nvPr/>
        </p:nvSpPr>
        <p:spPr>
          <a:xfrm>
            <a:off x="839788" y="3451747"/>
            <a:ext cx="5157787" cy="3684588"/>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Ready to use model APIs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Pay-per-token or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pay-for-provisioned-capacity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30+ flagship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a:latin typeface="Segoe UI" panose="020B0502040204020203" pitchFamily="34" charset="0"/>
                <a:cs typeface="Segoe UI" panose="020B0502040204020203" pitchFamily="34" charset="0"/>
              </a:rPr>
              <a:t>Infrastructure to scale up &amp; out; built in security &amp; reliability</a:t>
            </a:r>
          </a:p>
          <a:p>
            <a:pPr marL="0" lvl="1" indent="0">
              <a:buFont typeface="Wingdings" panose="05000000000000000000" pitchFamily="2" charset="2"/>
              <a:buNone/>
            </a:pPr>
            <a:endParaRPr lang="en-US"/>
          </a:p>
          <a:p>
            <a:endParaRPr lang="en-US"/>
          </a:p>
        </p:txBody>
      </p:sp>
      <p:sp>
        <p:nvSpPr>
          <p:cNvPr id="8" name="Text Placeholder 4">
            <a:extLst>
              <a:ext uri="{FF2B5EF4-FFF2-40B4-BE49-F238E27FC236}">
                <a16:creationId xmlns:a16="http://schemas.microsoft.com/office/drawing/2014/main" id="{D5E39B2D-F211-8198-72B7-6FDAD84A803B}"/>
              </a:ext>
            </a:extLst>
          </p:cNvPr>
          <p:cNvSpPr txBox="1">
            <a:spLocks/>
          </p:cNvSpPr>
          <p:nvPr/>
        </p:nvSpPr>
        <p:spPr>
          <a:xfrm>
            <a:off x="6172200" y="2627835"/>
            <a:ext cx="5183188" cy="8239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Models as a Platform (</a:t>
            </a:r>
            <a:r>
              <a:rPr lang="en-US" err="1"/>
              <a:t>MaaP</a:t>
            </a:r>
            <a:r>
              <a:rPr lang="en-US"/>
              <a:t>)</a:t>
            </a:r>
          </a:p>
        </p:txBody>
      </p:sp>
      <p:sp>
        <p:nvSpPr>
          <p:cNvPr id="9" name="Content Placeholder 5">
            <a:extLst>
              <a:ext uri="{FF2B5EF4-FFF2-40B4-BE49-F238E27FC236}">
                <a16:creationId xmlns:a16="http://schemas.microsoft.com/office/drawing/2014/main" id="{08F39BC1-C22A-4798-69EE-0734BECD31DD}"/>
              </a:ext>
            </a:extLst>
          </p:cNvPr>
          <p:cNvSpPr txBox="1">
            <a:spLocks/>
          </p:cNvSpPr>
          <p:nvPr/>
        </p:nvSpPr>
        <p:spPr>
          <a:xfrm>
            <a:off x="6172200" y="3451747"/>
            <a:ext cx="5183188" cy="3684588"/>
          </a:xfrm>
          <a:prstGeom prst="rect">
            <a:avLst/>
          </a:prstGeom>
        </p:spPr>
        <p:txBody>
          <a:bodyPr vert="horz" lIns="91440" tIns="45720" rIns="91440" bIns="4572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Deployed to managed Azure VMs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One click deployment that boots up an optimized container and initializes the weights.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Pay-per-GPU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100s of open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a:latin typeface="Segoe UI" panose="020B0502040204020203" pitchFamily="34" charset="0"/>
                <a:cs typeface="Segoe UI" panose="020B0502040204020203" pitchFamily="34" charset="0"/>
              </a:rPr>
              <a:t>OSS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a:latin typeface="Segoe UI" panose="020B0502040204020203" pitchFamily="34" charset="0"/>
                <a:cs typeface="Segoe UI" panose="020B0502040204020203" pitchFamily="34" charset="0"/>
              </a:rPr>
              <a:t>You are responsible for deploying and maintaining your finished models</a:t>
            </a:r>
          </a:p>
        </p:txBody>
      </p:sp>
      <p:grpSp>
        <p:nvGrpSpPr>
          <p:cNvPr id="3" name="Group 2">
            <a:extLst>
              <a:ext uri="{FF2B5EF4-FFF2-40B4-BE49-F238E27FC236}">
                <a16:creationId xmlns:a16="http://schemas.microsoft.com/office/drawing/2014/main" id="{267B0326-CBDC-23C7-3FFC-F83FEA71F35B}"/>
              </a:ext>
              <a:ext uri="{C183D7F6-B498-43B3-948B-1728B52AA6E4}">
                <adec:decorative xmlns:adec="http://schemas.microsoft.com/office/drawing/2017/decorative" val="1"/>
              </a:ext>
            </a:extLst>
          </p:cNvPr>
          <p:cNvGrpSpPr/>
          <p:nvPr/>
        </p:nvGrpSpPr>
        <p:grpSpPr>
          <a:xfrm>
            <a:off x="8147792" y="1481743"/>
            <a:ext cx="914400" cy="914400"/>
            <a:chOff x="3478213" y="1639905"/>
            <a:chExt cx="914400" cy="914400"/>
          </a:xfrm>
        </p:grpSpPr>
        <p:sp>
          <p:nvSpPr>
            <p:cNvPr id="5" name="Oval 4">
              <a:extLst>
                <a:ext uri="{FF2B5EF4-FFF2-40B4-BE49-F238E27FC236}">
                  <a16:creationId xmlns:a16="http://schemas.microsoft.com/office/drawing/2014/main" id="{E972A3AF-1399-659F-3A8C-ECFF2643EC0D}"/>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 name="Graphic 9">
              <a:extLst>
                <a:ext uri="{FF2B5EF4-FFF2-40B4-BE49-F238E27FC236}">
                  <a16:creationId xmlns:a16="http://schemas.microsoft.com/office/drawing/2014/main" id="{3B9F43BD-C279-8539-01D9-F4F292A1CB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9643" y="1827105"/>
              <a:ext cx="540000" cy="540000"/>
            </a:xfrm>
            <a:prstGeom prst="rect">
              <a:avLst/>
            </a:prstGeom>
          </p:spPr>
        </p:pic>
      </p:grpSp>
      <p:grpSp>
        <p:nvGrpSpPr>
          <p:cNvPr id="11" name="Group 10">
            <a:extLst>
              <a:ext uri="{FF2B5EF4-FFF2-40B4-BE49-F238E27FC236}">
                <a16:creationId xmlns:a16="http://schemas.microsoft.com/office/drawing/2014/main" id="{C88510FD-74E9-9AEB-B7D7-6322BE97795B}"/>
              </a:ext>
              <a:ext uri="{C183D7F6-B498-43B3-948B-1728B52AA6E4}">
                <adec:decorative xmlns:adec="http://schemas.microsoft.com/office/drawing/2017/decorative" val="1"/>
              </a:ext>
            </a:extLst>
          </p:cNvPr>
          <p:cNvGrpSpPr/>
          <p:nvPr/>
        </p:nvGrpSpPr>
        <p:grpSpPr>
          <a:xfrm>
            <a:off x="1787301" y="1481743"/>
            <a:ext cx="914400" cy="914400"/>
            <a:chOff x="7611745" y="1639905"/>
            <a:chExt cx="914400" cy="914400"/>
          </a:xfrm>
        </p:grpSpPr>
        <p:sp>
          <p:nvSpPr>
            <p:cNvPr id="12" name="Oval 11">
              <a:extLst>
                <a:ext uri="{FF2B5EF4-FFF2-40B4-BE49-F238E27FC236}">
                  <a16:creationId xmlns:a16="http://schemas.microsoft.com/office/drawing/2014/main" id="{C285CC58-E7E7-335F-1113-41F3AAD251F0}"/>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3" name="Graphic 12">
              <a:extLst>
                <a:ext uri="{FF2B5EF4-FFF2-40B4-BE49-F238E27FC236}">
                  <a16:creationId xmlns:a16="http://schemas.microsoft.com/office/drawing/2014/main" id="{F134BDB0-3CE0-6BBC-938B-8B347D99A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45" y="1827105"/>
              <a:ext cx="540000" cy="540000"/>
            </a:xfrm>
            <a:prstGeom prst="rect">
              <a:avLst/>
            </a:prstGeom>
          </p:spPr>
        </p:pic>
      </p:grpSp>
    </p:spTree>
    <p:extLst>
      <p:ext uri="{BB962C8B-B14F-4D97-AF65-F5344CB8AC3E}">
        <p14:creationId xmlns:p14="http://schemas.microsoft.com/office/powerpoint/2010/main" val="18927841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09EAA99-0A7F-7700-5D54-E39BDF0C5A3E}"/>
              </a:ext>
              <a:ext uri="{C183D7F6-B498-43B3-948B-1728B52AA6E4}">
                <adec:decorative xmlns:adec="http://schemas.microsoft.com/office/drawing/2017/decorative" val="1"/>
              </a:ext>
            </a:extLst>
          </p:cNvPr>
          <p:cNvSpPr/>
          <p:nvPr/>
        </p:nvSpPr>
        <p:spPr bwMode="auto">
          <a:xfrm>
            <a:off x="456819" y="2252034"/>
            <a:ext cx="1737360" cy="457200"/>
          </a:xfrm>
          <a:prstGeom prst="roundRect">
            <a:avLst>
              <a:gd name="adj" fmla="val 50000"/>
            </a:avLst>
          </a:prstGeom>
          <a:solidFill>
            <a:srgbClr val="399A9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3" name="Rectangle: Rounded Corners 12">
            <a:extLst>
              <a:ext uri="{FF2B5EF4-FFF2-40B4-BE49-F238E27FC236}">
                <a16:creationId xmlns:a16="http://schemas.microsoft.com/office/drawing/2014/main" id="{FBFC7BA9-C013-6750-3637-D0F91B6D4AA5}"/>
              </a:ext>
              <a:ext uri="{C183D7F6-B498-43B3-948B-1728B52AA6E4}">
                <adec:decorative xmlns:adec="http://schemas.microsoft.com/office/drawing/2017/decorative" val="1"/>
              </a:ext>
            </a:extLst>
          </p:cNvPr>
          <p:cNvSpPr/>
          <p:nvPr/>
        </p:nvSpPr>
        <p:spPr bwMode="auto">
          <a:xfrm>
            <a:off x="3674691" y="2276951"/>
            <a:ext cx="1737360" cy="457200"/>
          </a:xfrm>
          <a:prstGeom prst="roundRect">
            <a:avLst>
              <a:gd name="adj" fmla="val 50000"/>
            </a:avLst>
          </a:prstGeom>
          <a:solidFill>
            <a:srgbClr val="0078D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 </a:t>
            </a:r>
          </a:p>
        </p:txBody>
      </p:sp>
      <p:sp>
        <p:nvSpPr>
          <p:cNvPr id="14" name="Rectangle: Rounded Corners 13">
            <a:extLst>
              <a:ext uri="{FF2B5EF4-FFF2-40B4-BE49-F238E27FC236}">
                <a16:creationId xmlns:a16="http://schemas.microsoft.com/office/drawing/2014/main" id="{1815E354-D9C2-FAF0-E0F6-477ABAA25C6F}"/>
              </a:ext>
              <a:ext uri="{C183D7F6-B498-43B3-948B-1728B52AA6E4}">
                <adec:decorative xmlns:adec="http://schemas.microsoft.com/office/drawing/2017/decorative" val="1"/>
              </a:ext>
            </a:extLst>
          </p:cNvPr>
          <p:cNvSpPr/>
          <p:nvPr/>
        </p:nvSpPr>
        <p:spPr bwMode="auto">
          <a:xfrm>
            <a:off x="7080439" y="2239706"/>
            <a:ext cx="1737360" cy="457200"/>
          </a:xfrm>
          <a:prstGeom prst="roundRect">
            <a:avLst>
              <a:gd name="adj" fmla="val 50000"/>
            </a:avLst>
          </a:prstGeom>
          <a:solidFill>
            <a:srgbClr val="ED526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32" name="Freeform: Shape 31">
            <a:extLst>
              <a:ext uri="{FF2B5EF4-FFF2-40B4-BE49-F238E27FC236}">
                <a16:creationId xmlns:a16="http://schemas.microsoft.com/office/drawing/2014/main" id="{B0CEC98F-D4C2-11EC-F3E9-AEA396BCF8D3}"/>
              </a:ext>
              <a:ext uri="{C183D7F6-B498-43B3-948B-1728B52AA6E4}">
                <adec:decorative xmlns:adec="http://schemas.microsoft.com/office/drawing/2017/decorative" val="1"/>
              </a:ext>
            </a:extLst>
          </p:cNvPr>
          <p:cNvSpPr/>
          <p:nvPr/>
        </p:nvSpPr>
        <p:spPr bwMode="auto">
          <a:xfrm>
            <a:off x="449590" y="2794567"/>
            <a:ext cx="11600572" cy="1592114"/>
          </a:xfrm>
          <a:custGeom>
            <a:avLst/>
            <a:gdLst>
              <a:gd name="connsiteX0" fmla="*/ 3138495 w 11292820"/>
              <a:gd name="connsiteY0" fmla="*/ 0 h 1592114"/>
              <a:gd name="connsiteX1" fmla="*/ 5988442 w 11292820"/>
              <a:gd name="connsiteY1" fmla="*/ 0 h 1592114"/>
              <a:gd name="connsiteX2" fmla="*/ 6158249 w 11292820"/>
              <a:gd name="connsiteY2" fmla="*/ 0 h 1592114"/>
              <a:gd name="connsiteX3" fmla="*/ 10496763 w 11292820"/>
              <a:gd name="connsiteY3" fmla="*/ 0 h 1592114"/>
              <a:gd name="connsiteX4" fmla="*/ 11292820 w 11292820"/>
              <a:gd name="connsiteY4" fmla="*/ 796057 h 1592114"/>
              <a:gd name="connsiteX5" fmla="*/ 10496763 w 11292820"/>
              <a:gd name="connsiteY5" fmla="*/ 1592114 h 1592114"/>
              <a:gd name="connsiteX6" fmla="*/ 6158249 w 11292820"/>
              <a:gd name="connsiteY6" fmla="*/ 1592114 h 1592114"/>
              <a:gd name="connsiteX7" fmla="*/ 5988442 w 11292820"/>
              <a:gd name="connsiteY7" fmla="*/ 1592114 h 1592114"/>
              <a:gd name="connsiteX8" fmla="*/ 3149270 w 11292820"/>
              <a:gd name="connsiteY8" fmla="*/ 1592114 h 1592114"/>
              <a:gd name="connsiteX9" fmla="*/ 3138495 w 11292820"/>
              <a:gd name="connsiteY9" fmla="*/ 1592114 h 1592114"/>
              <a:gd name="connsiteX10" fmla="*/ 0 w 11292820"/>
              <a:gd name="connsiteY10" fmla="*/ 1592114 h 1592114"/>
              <a:gd name="connsiteX11" fmla="*/ 0 w 11292820"/>
              <a:gd name="connsiteY11" fmla="*/ 17 h 1592114"/>
              <a:gd name="connsiteX12" fmla="*/ 3138495 w 11292820"/>
              <a:gd name="connsiteY12" fmla="*/ 17 h 159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2820" h="1592114">
                <a:moveTo>
                  <a:pt x="3138495" y="0"/>
                </a:moveTo>
                <a:lnTo>
                  <a:pt x="5988442" y="0"/>
                </a:lnTo>
                <a:lnTo>
                  <a:pt x="6158249" y="0"/>
                </a:lnTo>
                <a:lnTo>
                  <a:pt x="10496763" y="0"/>
                </a:lnTo>
                <a:lnTo>
                  <a:pt x="11292820" y="796057"/>
                </a:lnTo>
                <a:lnTo>
                  <a:pt x="10496763" y="1592114"/>
                </a:lnTo>
                <a:lnTo>
                  <a:pt x="6158249" y="1592114"/>
                </a:lnTo>
                <a:lnTo>
                  <a:pt x="5988442" y="1592114"/>
                </a:lnTo>
                <a:lnTo>
                  <a:pt x="3149270" y="1592114"/>
                </a:lnTo>
                <a:lnTo>
                  <a:pt x="3138495" y="1592114"/>
                </a:lnTo>
                <a:lnTo>
                  <a:pt x="0" y="1592114"/>
                </a:lnTo>
                <a:lnTo>
                  <a:pt x="0" y="17"/>
                </a:lnTo>
                <a:lnTo>
                  <a:pt x="3138495" y="17"/>
                </a:lnTo>
                <a:close/>
              </a:path>
            </a:pathLst>
          </a:custGeom>
          <a:gradFill flip="none" rotWithShape="1">
            <a:gsLst>
              <a:gs pos="40000">
                <a:srgbClr val="C03BC4"/>
              </a:gs>
              <a:gs pos="100000">
                <a:srgbClr val="399A91"/>
              </a:gs>
              <a:gs pos="65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 name="Title 1">
            <a:extLst>
              <a:ext uri="{FF2B5EF4-FFF2-40B4-BE49-F238E27FC236}">
                <a16:creationId xmlns:a16="http://schemas.microsoft.com/office/drawing/2014/main" id="{3516DE46-59B1-CB28-481E-B1B45DA6E189}"/>
              </a:ext>
            </a:extLst>
          </p:cNvPr>
          <p:cNvSpPr>
            <a:spLocks noGrp="1"/>
          </p:cNvSpPr>
          <p:nvPr>
            <p:ph type="title"/>
          </p:nvPr>
        </p:nvSpPr>
        <p:spPr>
          <a:xfrm>
            <a:off x="588263" y="457200"/>
            <a:ext cx="11018520" cy="553998"/>
          </a:xfrm>
        </p:spPr>
        <p:txBody>
          <a:bodyPr/>
          <a:lstStyle/>
          <a:p>
            <a:r>
              <a:rPr lang="en-US"/>
              <a:t>A year of rapid growth and innovation</a:t>
            </a:r>
          </a:p>
        </p:txBody>
      </p:sp>
      <p:sp>
        <p:nvSpPr>
          <p:cNvPr id="78" name="Text Placeholder 77">
            <a:extLst>
              <a:ext uri="{FF2B5EF4-FFF2-40B4-BE49-F238E27FC236}">
                <a16:creationId xmlns:a16="http://schemas.microsoft.com/office/drawing/2014/main" id="{65E90500-91AE-8831-8171-44C05611EC97}"/>
              </a:ext>
            </a:extLst>
          </p:cNvPr>
          <p:cNvSpPr>
            <a:spLocks noGrp="1"/>
          </p:cNvSpPr>
          <p:nvPr>
            <p:ph type="body" sz="quarter" idx="12"/>
          </p:nvPr>
        </p:nvSpPr>
        <p:spPr>
          <a:xfrm>
            <a:off x="554512" y="2336169"/>
            <a:ext cx="1510262" cy="237426"/>
          </a:xfrm>
        </p:spPr>
        <p:txBody>
          <a:bodyPr/>
          <a:lstStyle/>
          <a:p>
            <a:r>
              <a:rPr lang="en-US"/>
              <a:t>2023 Ignite</a:t>
            </a:r>
          </a:p>
        </p:txBody>
      </p:sp>
      <p:sp>
        <p:nvSpPr>
          <p:cNvPr id="79" name="Text Placeholder 78">
            <a:extLst>
              <a:ext uri="{FF2B5EF4-FFF2-40B4-BE49-F238E27FC236}">
                <a16:creationId xmlns:a16="http://schemas.microsoft.com/office/drawing/2014/main" id="{962BC554-7E38-E185-4D99-F97CCDA2C2E5}"/>
              </a:ext>
            </a:extLst>
          </p:cNvPr>
          <p:cNvSpPr>
            <a:spLocks noGrp="1"/>
          </p:cNvSpPr>
          <p:nvPr>
            <p:ph type="body" sz="quarter" idx="13"/>
          </p:nvPr>
        </p:nvSpPr>
        <p:spPr>
          <a:xfrm>
            <a:off x="655638" y="3068638"/>
            <a:ext cx="2852737" cy="1194173"/>
          </a:xfrm>
        </p:spPr>
        <p:txBody>
          <a:bodyPr/>
          <a:lstStyle/>
          <a:p>
            <a:pPr lvl="1"/>
            <a:r>
              <a:rPr lang="en-US" b="1"/>
              <a:t>GA of Model Catalog </a:t>
            </a:r>
            <a:br>
              <a:rPr lang="en-US"/>
            </a:br>
            <a:r>
              <a:rPr lang="en-US"/>
              <a:t>and Launched Models as a Service (</a:t>
            </a:r>
            <a:r>
              <a:rPr lang="en-US" err="1"/>
              <a:t>MaaS</a:t>
            </a:r>
            <a:r>
              <a:rPr lang="en-US"/>
              <a:t>) at Ignite in partnership with Meta Llama</a:t>
            </a:r>
          </a:p>
          <a:p>
            <a:endParaRPr lang="en-US"/>
          </a:p>
        </p:txBody>
      </p:sp>
      <p:sp>
        <p:nvSpPr>
          <p:cNvPr id="80" name="Text Placeholder 79">
            <a:extLst>
              <a:ext uri="{FF2B5EF4-FFF2-40B4-BE49-F238E27FC236}">
                <a16:creationId xmlns:a16="http://schemas.microsoft.com/office/drawing/2014/main" id="{FD579CB8-190F-301F-DCF0-5E8D88480C7F}"/>
              </a:ext>
            </a:extLst>
          </p:cNvPr>
          <p:cNvSpPr>
            <a:spLocks noGrp="1"/>
          </p:cNvSpPr>
          <p:nvPr>
            <p:ph type="body" sz="quarter" idx="14"/>
          </p:nvPr>
        </p:nvSpPr>
        <p:spPr>
          <a:xfrm>
            <a:off x="3733162" y="2336169"/>
            <a:ext cx="1678889" cy="340264"/>
          </a:xfrm>
        </p:spPr>
        <p:txBody>
          <a:bodyPr/>
          <a:lstStyle/>
          <a:p>
            <a:r>
              <a:rPr lang="en-US"/>
              <a:t>2024 Jan-Oct</a:t>
            </a:r>
          </a:p>
        </p:txBody>
      </p:sp>
      <p:sp>
        <p:nvSpPr>
          <p:cNvPr id="81" name="Text Placeholder 80">
            <a:extLst>
              <a:ext uri="{FF2B5EF4-FFF2-40B4-BE49-F238E27FC236}">
                <a16:creationId xmlns:a16="http://schemas.microsoft.com/office/drawing/2014/main" id="{6549527E-9AAB-71A3-2D9D-1DF6FE1E0AB6}"/>
              </a:ext>
            </a:extLst>
          </p:cNvPr>
          <p:cNvSpPr>
            <a:spLocks noGrp="1"/>
          </p:cNvSpPr>
          <p:nvPr>
            <p:ph type="body" sz="quarter" idx="15"/>
          </p:nvPr>
        </p:nvSpPr>
        <p:spPr>
          <a:xfrm>
            <a:off x="3733800" y="2937474"/>
            <a:ext cx="3425825" cy="1938992"/>
          </a:xfrm>
        </p:spPr>
        <p:txBody>
          <a:bodyPr/>
          <a:lstStyle/>
          <a:p>
            <a:pPr lvl="1"/>
            <a:r>
              <a:rPr lang="en-US" b="1"/>
              <a:t>Launched 50+ </a:t>
            </a:r>
            <a:r>
              <a:rPr lang="en-US" b="1" err="1"/>
              <a:t>MaaS</a:t>
            </a:r>
            <a:r>
              <a:rPr lang="en-US" b="1"/>
              <a:t> models </a:t>
            </a:r>
            <a:br>
              <a:rPr lang="en-US"/>
            </a:br>
            <a:r>
              <a:rPr lang="en-US"/>
              <a:t>Cohere, Mistral, AI21, G42, Phi, Meta, </a:t>
            </a:r>
            <a:br>
              <a:rPr lang="en-US"/>
            </a:br>
            <a:r>
              <a:rPr lang="en-US" err="1"/>
              <a:t>Nixtla</a:t>
            </a:r>
            <a:r>
              <a:rPr lang="en-US"/>
              <a:t> </a:t>
            </a:r>
          </a:p>
          <a:p>
            <a:pPr lvl="1"/>
            <a:r>
              <a:rPr lang="en-US" b="1">
                <a:cs typeface="Segoe UI"/>
              </a:rPr>
              <a:t>250+ OSS models on Managed </a:t>
            </a:r>
            <a:endParaRPr lang="en-US" b="1">
              <a:solidFill>
                <a:srgbClr val="000000"/>
              </a:solidFill>
              <a:cs typeface="Segoe UI"/>
            </a:endParaRPr>
          </a:p>
          <a:p>
            <a:pPr lvl="1"/>
            <a:r>
              <a:rPr lang="en-US" b="1">
                <a:cs typeface="Segoe UI"/>
              </a:rPr>
              <a:t>compute</a:t>
            </a:r>
            <a:endParaRPr lang="en-US" b="1"/>
          </a:p>
          <a:p>
            <a:pPr lvl="1"/>
            <a:r>
              <a:rPr lang="en-US" b="1">
                <a:cs typeface="Segoe UI"/>
              </a:rPr>
              <a:t>Launched models on Github</a:t>
            </a:r>
          </a:p>
          <a:p>
            <a:pPr lvl="1"/>
            <a:endParaRPr lang="en-US">
              <a:cs typeface="Segoe UI"/>
            </a:endParaRPr>
          </a:p>
          <a:p>
            <a:pPr lvl="1"/>
            <a:r>
              <a:rPr lang="en-US"/>
              <a:t> </a:t>
            </a:r>
            <a:endParaRPr lang="en-US">
              <a:cs typeface="Segoe UI"/>
            </a:endParaRPr>
          </a:p>
        </p:txBody>
      </p:sp>
      <p:sp>
        <p:nvSpPr>
          <p:cNvPr id="82" name="Text Placeholder 81">
            <a:extLst>
              <a:ext uri="{FF2B5EF4-FFF2-40B4-BE49-F238E27FC236}">
                <a16:creationId xmlns:a16="http://schemas.microsoft.com/office/drawing/2014/main" id="{376C78C6-A5E5-D00E-13F7-553C4BF9EC11}"/>
              </a:ext>
            </a:extLst>
          </p:cNvPr>
          <p:cNvSpPr>
            <a:spLocks noGrp="1"/>
          </p:cNvSpPr>
          <p:nvPr>
            <p:ph type="body" sz="quarter" idx="16"/>
          </p:nvPr>
        </p:nvSpPr>
        <p:spPr>
          <a:xfrm>
            <a:off x="7364911" y="2294062"/>
            <a:ext cx="1299765" cy="382371"/>
          </a:xfrm>
        </p:spPr>
        <p:txBody>
          <a:bodyPr/>
          <a:lstStyle/>
          <a:p>
            <a:r>
              <a:rPr lang="en-US"/>
              <a:t>2024 Ignite</a:t>
            </a:r>
          </a:p>
        </p:txBody>
      </p:sp>
      <p:sp>
        <p:nvSpPr>
          <p:cNvPr id="83" name="Text Placeholder 82">
            <a:extLst>
              <a:ext uri="{FF2B5EF4-FFF2-40B4-BE49-F238E27FC236}">
                <a16:creationId xmlns:a16="http://schemas.microsoft.com/office/drawing/2014/main" id="{B1CFF46A-9E17-71AD-05FC-A07A9FDD5288}"/>
              </a:ext>
            </a:extLst>
          </p:cNvPr>
          <p:cNvSpPr>
            <a:spLocks noGrp="1"/>
          </p:cNvSpPr>
          <p:nvPr>
            <p:ph type="body" sz="quarter" idx="19"/>
          </p:nvPr>
        </p:nvSpPr>
        <p:spPr>
          <a:xfrm>
            <a:off x="7364413" y="3068638"/>
            <a:ext cx="3970337" cy="1163395"/>
          </a:xfrm>
        </p:spPr>
        <p:txBody>
          <a:bodyPr/>
          <a:lstStyle/>
          <a:p>
            <a:pPr lvl="1"/>
            <a:r>
              <a:rPr lang="en-US" b="1"/>
              <a:t>Over 1800+ models in the catalog</a:t>
            </a:r>
            <a:br>
              <a:rPr lang="en-US"/>
            </a:br>
            <a:r>
              <a:rPr lang="en-US"/>
              <a:t>and continuing the momentum with new models</a:t>
            </a:r>
          </a:p>
          <a:p>
            <a:pPr lvl="1"/>
            <a:r>
              <a:rPr lang="en-US"/>
              <a:t>Providing flexible deployment options</a:t>
            </a:r>
            <a:endParaRPr lang="en-US">
              <a:cs typeface="Segoe UI"/>
            </a:endParaRPr>
          </a:p>
          <a:p>
            <a:pPr lvl="1"/>
            <a:r>
              <a:rPr lang="en-US"/>
              <a:t>Seamless experimentation with Azure AI Model Inference API</a:t>
            </a:r>
          </a:p>
        </p:txBody>
      </p:sp>
      <p:sp>
        <p:nvSpPr>
          <p:cNvPr id="51" name="Text Placeholder 50">
            <a:extLst>
              <a:ext uri="{FF2B5EF4-FFF2-40B4-BE49-F238E27FC236}">
                <a16:creationId xmlns:a16="http://schemas.microsoft.com/office/drawing/2014/main" id="{2424BA7B-7667-D38B-7BF7-A6E5A5C3023A}"/>
              </a:ext>
            </a:extLst>
          </p:cNvPr>
          <p:cNvSpPr>
            <a:spLocks noGrp="1"/>
          </p:cNvSpPr>
          <p:nvPr>
            <p:ph type="body" sz="quarter" idx="18"/>
          </p:nvPr>
        </p:nvSpPr>
        <p:spPr>
          <a:xfrm>
            <a:off x="546299" y="4449605"/>
            <a:ext cx="10618230" cy="330014"/>
          </a:xfrm>
        </p:spPr>
        <p:txBody>
          <a:bodyPr/>
          <a:lstStyle/>
          <a:p>
            <a:r>
              <a:rPr lang="en-US"/>
              <a:t>Azure AI Model Catalog continues to evolve, providing a diverse range of AI models and unparalleled flexibility for enterprise use cases</a:t>
            </a:r>
          </a:p>
          <a:p>
            <a:endParaRPr lang="en-US"/>
          </a:p>
        </p:txBody>
      </p:sp>
      <p:sp>
        <p:nvSpPr>
          <p:cNvPr id="38" name="Freeform: Shape 37">
            <a:extLst>
              <a:ext uri="{FF2B5EF4-FFF2-40B4-BE49-F238E27FC236}">
                <a16:creationId xmlns:a16="http://schemas.microsoft.com/office/drawing/2014/main" id="{B25B3FB2-2B23-56F1-1598-74B2D0AEE3F0}"/>
              </a:ext>
              <a:ext uri="{C183D7F6-B498-43B3-948B-1728B52AA6E4}">
                <adec:decorative xmlns:adec="http://schemas.microsoft.com/office/drawing/2017/decorative" val="1"/>
              </a:ext>
            </a:extLst>
          </p:cNvPr>
          <p:cNvSpPr/>
          <p:nvPr/>
        </p:nvSpPr>
        <p:spPr bwMode="auto">
          <a:xfrm>
            <a:off x="3119218" y="3033902"/>
            <a:ext cx="555473" cy="1113444"/>
          </a:xfrm>
          <a:custGeom>
            <a:avLst/>
            <a:gdLst>
              <a:gd name="connsiteX0" fmla="*/ 169048 w 722299"/>
              <a:gd name="connsiteY0" fmla="*/ 0 h 1275550"/>
              <a:gd name="connsiteX1" fmla="*/ 722299 w 722299"/>
              <a:gd name="connsiteY1" fmla="*/ 553251 h 1275550"/>
              <a:gd name="connsiteX2" fmla="*/ 0 w 722299"/>
              <a:gd name="connsiteY2" fmla="*/ 1275550 h 1275550"/>
              <a:gd name="connsiteX0" fmla="*/ 2222 w 555473"/>
              <a:gd name="connsiteY0" fmla="*/ 0 h 1113444"/>
              <a:gd name="connsiteX1" fmla="*/ 555473 w 555473"/>
              <a:gd name="connsiteY1" fmla="*/ 553251 h 1113444"/>
              <a:gd name="connsiteX2" fmla="*/ 0 w 555473"/>
              <a:gd name="connsiteY2" fmla="*/ 1113444 h 1113444"/>
            </a:gdLst>
            <a:ahLst/>
            <a:cxnLst>
              <a:cxn ang="0">
                <a:pos x="connsiteX0" y="connsiteY0"/>
              </a:cxn>
              <a:cxn ang="0">
                <a:pos x="connsiteX1" y="connsiteY1"/>
              </a:cxn>
              <a:cxn ang="0">
                <a:pos x="connsiteX2" y="connsiteY2"/>
              </a:cxn>
            </a:cxnLst>
            <a:rect l="l" t="t" r="r" b="b"/>
            <a:pathLst>
              <a:path w="555473" h="1113444">
                <a:moveTo>
                  <a:pt x="2222" y="0"/>
                </a:moveTo>
                <a:lnTo>
                  <a:pt x="555473" y="553251"/>
                </a:lnTo>
                <a:lnTo>
                  <a:pt x="0" y="1113444"/>
                </a:lnTo>
              </a:path>
            </a:pathLst>
          </a:custGeom>
          <a:noFill/>
          <a:ln w="2857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E9ADE07-0AD1-3F4D-F4DF-0B2AA7B8836F}"/>
              </a:ext>
              <a:ext uri="{C183D7F6-B498-43B3-948B-1728B52AA6E4}">
                <adec:decorative xmlns:adec="http://schemas.microsoft.com/office/drawing/2017/decorative" val="1"/>
              </a:ext>
            </a:extLst>
          </p:cNvPr>
          <p:cNvSpPr/>
          <p:nvPr/>
        </p:nvSpPr>
        <p:spPr bwMode="auto">
          <a:xfrm>
            <a:off x="6644615" y="3006304"/>
            <a:ext cx="555473" cy="1113444"/>
          </a:xfrm>
          <a:custGeom>
            <a:avLst/>
            <a:gdLst>
              <a:gd name="connsiteX0" fmla="*/ 169048 w 722299"/>
              <a:gd name="connsiteY0" fmla="*/ 0 h 1275550"/>
              <a:gd name="connsiteX1" fmla="*/ 722299 w 722299"/>
              <a:gd name="connsiteY1" fmla="*/ 553251 h 1275550"/>
              <a:gd name="connsiteX2" fmla="*/ 0 w 722299"/>
              <a:gd name="connsiteY2" fmla="*/ 1275550 h 1275550"/>
              <a:gd name="connsiteX0" fmla="*/ 2222 w 555473"/>
              <a:gd name="connsiteY0" fmla="*/ 0 h 1113444"/>
              <a:gd name="connsiteX1" fmla="*/ 555473 w 555473"/>
              <a:gd name="connsiteY1" fmla="*/ 553251 h 1113444"/>
              <a:gd name="connsiteX2" fmla="*/ 0 w 555473"/>
              <a:gd name="connsiteY2" fmla="*/ 1113444 h 1113444"/>
            </a:gdLst>
            <a:ahLst/>
            <a:cxnLst>
              <a:cxn ang="0">
                <a:pos x="connsiteX0" y="connsiteY0"/>
              </a:cxn>
              <a:cxn ang="0">
                <a:pos x="connsiteX1" y="connsiteY1"/>
              </a:cxn>
              <a:cxn ang="0">
                <a:pos x="connsiteX2" y="connsiteY2"/>
              </a:cxn>
            </a:cxnLst>
            <a:rect l="l" t="t" r="r" b="b"/>
            <a:pathLst>
              <a:path w="555473" h="1113444">
                <a:moveTo>
                  <a:pt x="2222" y="0"/>
                </a:moveTo>
                <a:lnTo>
                  <a:pt x="555473" y="553251"/>
                </a:lnTo>
                <a:lnTo>
                  <a:pt x="0" y="1113444"/>
                </a:lnTo>
              </a:path>
            </a:pathLst>
          </a:custGeom>
          <a:noFill/>
          <a:ln w="2857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3415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7015-15EB-A584-3FD8-B717D55EFAE7}"/>
              </a:ext>
            </a:extLst>
          </p:cNvPr>
          <p:cNvSpPr>
            <a:spLocks noGrp="1"/>
          </p:cNvSpPr>
          <p:nvPr>
            <p:ph type="title"/>
          </p:nvPr>
        </p:nvSpPr>
        <p:spPr/>
        <p:txBody>
          <a:bodyPr/>
          <a:lstStyle/>
          <a:p>
            <a:r>
              <a:rPr lang="en-US" dirty="0"/>
              <a:t>Demo Show Model Catalog</a:t>
            </a:r>
          </a:p>
        </p:txBody>
      </p:sp>
      <p:pic>
        <p:nvPicPr>
          <p:cNvPr id="6" name="Picture 5">
            <a:extLst>
              <a:ext uri="{FF2B5EF4-FFF2-40B4-BE49-F238E27FC236}">
                <a16:creationId xmlns:a16="http://schemas.microsoft.com/office/drawing/2014/main" id="{F44D1AF5-12DD-10A6-5B76-C54A55342C4D}"/>
              </a:ext>
            </a:extLst>
          </p:cNvPr>
          <p:cNvPicPr>
            <a:picLocks noChangeAspect="1"/>
          </p:cNvPicPr>
          <p:nvPr/>
        </p:nvPicPr>
        <p:blipFill>
          <a:blip r:embed="rId2"/>
          <a:stretch>
            <a:fillRect/>
          </a:stretch>
        </p:blipFill>
        <p:spPr>
          <a:xfrm>
            <a:off x="138579" y="180"/>
            <a:ext cx="11914843" cy="6857641"/>
          </a:xfrm>
          <a:prstGeom prst="rect">
            <a:avLst/>
          </a:prstGeom>
        </p:spPr>
      </p:pic>
    </p:spTree>
    <p:extLst>
      <p:ext uri="{BB962C8B-B14F-4D97-AF65-F5344CB8AC3E}">
        <p14:creationId xmlns:p14="http://schemas.microsoft.com/office/powerpoint/2010/main" val="10294288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77F576-2FDA-9AE7-6733-D3B28D98EC92}"/>
              </a:ext>
            </a:extLst>
          </p:cNvPr>
          <p:cNvPicPr>
            <a:picLocks noChangeAspect="1"/>
          </p:cNvPicPr>
          <p:nvPr/>
        </p:nvPicPr>
        <p:blipFill>
          <a:blip r:embed="rId2"/>
          <a:stretch>
            <a:fillRect/>
          </a:stretch>
        </p:blipFill>
        <p:spPr>
          <a:xfrm>
            <a:off x="1005279" y="180"/>
            <a:ext cx="10181443" cy="6857641"/>
          </a:xfrm>
          <a:prstGeom prst="rect">
            <a:avLst/>
          </a:prstGeom>
        </p:spPr>
      </p:pic>
    </p:spTree>
    <p:extLst>
      <p:ext uri="{BB962C8B-B14F-4D97-AF65-F5344CB8AC3E}">
        <p14:creationId xmlns:p14="http://schemas.microsoft.com/office/powerpoint/2010/main" val="31346376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06FA0-3C69-134C-5DE7-CCD37EB4D2DB}"/>
              </a:ext>
            </a:extLst>
          </p:cNvPr>
          <p:cNvPicPr>
            <a:picLocks noChangeAspect="1"/>
          </p:cNvPicPr>
          <p:nvPr/>
        </p:nvPicPr>
        <p:blipFill>
          <a:blip r:embed="rId2"/>
          <a:stretch>
            <a:fillRect/>
          </a:stretch>
        </p:blipFill>
        <p:spPr>
          <a:xfrm>
            <a:off x="474944" y="334069"/>
            <a:ext cx="3403799" cy="6283493"/>
          </a:xfrm>
          <a:prstGeom prst="rect">
            <a:avLst/>
          </a:prstGeom>
        </p:spPr>
      </p:pic>
      <p:pic>
        <p:nvPicPr>
          <p:cNvPr id="6" name="Picture 5">
            <a:extLst>
              <a:ext uri="{FF2B5EF4-FFF2-40B4-BE49-F238E27FC236}">
                <a16:creationId xmlns:a16="http://schemas.microsoft.com/office/drawing/2014/main" id="{B0B2E560-9BDB-E029-9161-CCE289153061}"/>
              </a:ext>
            </a:extLst>
          </p:cNvPr>
          <p:cNvPicPr>
            <a:picLocks noChangeAspect="1"/>
          </p:cNvPicPr>
          <p:nvPr/>
        </p:nvPicPr>
        <p:blipFill>
          <a:blip r:embed="rId3"/>
          <a:stretch>
            <a:fillRect/>
          </a:stretch>
        </p:blipFill>
        <p:spPr>
          <a:xfrm>
            <a:off x="4886424" y="287254"/>
            <a:ext cx="2873935" cy="3484430"/>
          </a:xfrm>
          <a:prstGeom prst="rect">
            <a:avLst/>
          </a:prstGeom>
        </p:spPr>
      </p:pic>
      <p:pic>
        <p:nvPicPr>
          <p:cNvPr id="8" name="Picture 7">
            <a:extLst>
              <a:ext uri="{FF2B5EF4-FFF2-40B4-BE49-F238E27FC236}">
                <a16:creationId xmlns:a16="http://schemas.microsoft.com/office/drawing/2014/main" id="{E80D2C1E-6AF7-5C9E-AD46-443B4C056938}"/>
              </a:ext>
            </a:extLst>
          </p:cNvPr>
          <p:cNvPicPr>
            <a:picLocks noChangeAspect="1"/>
          </p:cNvPicPr>
          <p:nvPr/>
        </p:nvPicPr>
        <p:blipFill>
          <a:blip r:embed="rId4"/>
          <a:stretch>
            <a:fillRect/>
          </a:stretch>
        </p:blipFill>
        <p:spPr>
          <a:xfrm>
            <a:off x="8708150" y="287253"/>
            <a:ext cx="2453500" cy="4901240"/>
          </a:xfrm>
          <a:prstGeom prst="rect">
            <a:avLst/>
          </a:prstGeom>
        </p:spPr>
      </p:pic>
    </p:spTree>
    <p:extLst>
      <p:ext uri="{BB962C8B-B14F-4D97-AF65-F5344CB8AC3E}">
        <p14:creationId xmlns:p14="http://schemas.microsoft.com/office/powerpoint/2010/main" val="8655330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1E864-03BF-C40F-E4F4-3ED02BB4A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51A68-F594-5CCD-2331-E1B670F36DAF}"/>
              </a:ext>
            </a:extLst>
          </p:cNvPr>
          <p:cNvSpPr>
            <a:spLocks noGrp="1"/>
          </p:cNvSpPr>
          <p:nvPr>
            <p:ph type="title"/>
          </p:nvPr>
        </p:nvSpPr>
        <p:spPr>
          <a:xfrm>
            <a:off x="588263" y="457200"/>
            <a:ext cx="11018520" cy="553998"/>
          </a:xfrm>
        </p:spPr>
        <p:txBody>
          <a:bodyPr/>
          <a:lstStyle/>
          <a:p>
            <a:r>
              <a:rPr lang="en-US"/>
              <a:t>Making the right choice</a:t>
            </a:r>
          </a:p>
        </p:txBody>
      </p:sp>
      <p:sp>
        <p:nvSpPr>
          <p:cNvPr id="4" name="Text Placeholder 3">
            <a:extLst>
              <a:ext uri="{FF2B5EF4-FFF2-40B4-BE49-F238E27FC236}">
                <a16:creationId xmlns:a16="http://schemas.microsoft.com/office/drawing/2014/main" id="{28A59B40-116E-9A58-0773-7A66A6C2F0CC}"/>
              </a:ext>
            </a:extLst>
          </p:cNvPr>
          <p:cNvSpPr>
            <a:spLocks noGrp="1"/>
          </p:cNvSpPr>
          <p:nvPr>
            <p:ph type="body" sz="quarter" idx="10"/>
          </p:nvPr>
        </p:nvSpPr>
        <p:spPr>
          <a:xfrm>
            <a:off x="3241600" y="2012950"/>
            <a:ext cx="5634038" cy="369332"/>
          </a:xfrm>
        </p:spPr>
        <p:txBody>
          <a:bodyPr/>
          <a:lstStyle/>
          <a:p>
            <a:r>
              <a:rPr lang="en-US"/>
              <a:t>Ask the right questions </a:t>
            </a:r>
          </a:p>
        </p:txBody>
      </p:sp>
      <p:sp>
        <p:nvSpPr>
          <p:cNvPr id="5" name="Text Placeholder 4">
            <a:extLst>
              <a:ext uri="{FF2B5EF4-FFF2-40B4-BE49-F238E27FC236}">
                <a16:creationId xmlns:a16="http://schemas.microsoft.com/office/drawing/2014/main" id="{0BC60234-AB4E-26AE-C032-7B3F9E4F5E89}"/>
              </a:ext>
            </a:extLst>
          </p:cNvPr>
          <p:cNvSpPr>
            <a:spLocks noGrp="1"/>
          </p:cNvSpPr>
          <p:nvPr>
            <p:ph type="body" sz="quarter" idx="11"/>
          </p:nvPr>
        </p:nvSpPr>
        <p:spPr>
          <a:xfrm>
            <a:off x="4156819" y="3582003"/>
            <a:ext cx="3746090" cy="276747"/>
          </a:xfrm>
        </p:spPr>
        <p:txBody>
          <a:bodyPr/>
          <a:lstStyle/>
          <a:p>
            <a:r>
              <a:rPr lang="en-US"/>
              <a:t>Establish your criteria for measuring success/failure</a:t>
            </a:r>
          </a:p>
        </p:txBody>
      </p:sp>
      <p:sp>
        <p:nvSpPr>
          <p:cNvPr id="6" name="Text Placeholder 5">
            <a:extLst>
              <a:ext uri="{FF2B5EF4-FFF2-40B4-BE49-F238E27FC236}">
                <a16:creationId xmlns:a16="http://schemas.microsoft.com/office/drawing/2014/main" id="{0160F85F-2B5C-6C09-B133-46ADA8D7D7E1}"/>
              </a:ext>
            </a:extLst>
          </p:cNvPr>
          <p:cNvSpPr>
            <a:spLocks noGrp="1"/>
          </p:cNvSpPr>
          <p:nvPr>
            <p:ph type="body" sz="quarter" idx="12"/>
          </p:nvPr>
        </p:nvSpPr>
        <p:spPr>
          <a:xfrm>
            <a:off x="5026974" y="5090884"/>
            <a:ext cx="2005780" cy="353961"/>
          </a:xfrm>
        </p:spPr>
        <p:txBody>
          <a:bodyPr/>
          <a:lstStyle/>
          <a:p>
            <a:r>
              <a:rPr lang="en-US"/>
              <a:t>Shortlist models for evaluation</a:t>
            </a:r>
          </a:p>
        </p:txBody>
      </p:sp>
    </p:spTree>
    <p:extLst>
      <p:ext uri="{BB962C8B-B14F-4D97-AF65-F5344CB8AC3E}">
        <p14:creationId xmlns:p14="http://schemas.microsoft.com/office/powerpoint/2010/main" val="30137623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CC130D3-953A-5830-4A28-6D2055A37EB5}"/>
              </a:ext>
              <a:ext uri="{C183D7F6-B498-43B3-948B-1728B52AA6E4}">
                <adec:decorative xmlns:adec="http://schemas.microsoft.com/office/drawing/2017/decorative" val="1"/>
              </a:ext>
            </a:extLst>
          </p:cNvPr>
          <p:cNvSpPr/>
          <p:nvPr/>
        </p:nvSpPr>
        <p:spPr bwMode="auto">
          <a:xfrm>
            <a:off x="964537" y="3421693"/>
            <a:ext cx="2944368" cy="46663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2" name="Rectangle: Rounded Corners 11">
            <a:extLst>
              <a:ext uri="{FF2B5EF4-FFF2-40B4-BE49-F238E27FC236}">
                <a16:creationId xmlns:a16="http://schemas.microsoft.com/office/drawing/2014/main" id="{0C2229AD-503A-94C9-63EB-195E0F5E0353}"/>
              </a:ext>
              <a:ext uri="{C183D7F6-B498-43B3-948B-1728B52AA6E4}">
                <adec:decorative xmlns:adec="http://schemas.microsoft.com/office/drawing/2017/decorative" val="1"/>
              </a:ext>
            </a:extLst>
          </p:cNvPr>
          <p:cNvSpPr/>
          <p:nvPr/>
        </p:nvSpPr>
        <p:spPr bwMode="auto">
          <a:xfrm>
            <a:off x="4611098" y="1270022"/>
            <a:ext cx="2945473" cy="46663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4" name="Rectangle: Rounded Corners 13">
            <a:extLst>
              <a:ext uri="{FF2B5EF4-FFF2-40B4-BE49-F238E27FC236}">
                <a16:creationId xmlns:a16="http://schemas.microsoft.com/office/drawing/2014/main" id="{09D5C173-6367-3EDE-CA1D-135F88B4F58F}"/>
              </a:ext>
              <a:ext uri="{C183D7F6-B498-43B3-948B-1728B52AA6E4}">
                <adec:decorative xmlns:adec="http://schemas.microsoft.com/office/drawing/2017/decorative" val="1"/>
              </a:ext>
            </a:extLst>
          </p:cNvPr>
          <p:cNvSpPr/>
          <p:nvPr/>
        </p:nvSpPr>
        <p:spPr bwMode="auto">
          <a:xfrm>
            <a:off x="8277626" y="3421692"/>
            <a:ext cx="2944368" cy="46663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6" name="Rectangle: Rounded Corners 15">
            <a:extLst>
              <a:ext uri="{FF2B5EF4-FFF2-40B4-BE49-F238E27FC236}">
                <a16:creationId xmlns:a16="http://schemas.microsoft.com/office/drawing/2014/main" id="{FA8F6BAB-05D7-FBC1-7037-476C65DF69CA}"/>
              </a:ext>
              <a:ext uri="{C183D7F6-B498-43B3-948B-1728B52AA6E4}">
                <adec:decorative xmlns:adec="http://schemas.microsoft.com/office/drawing/2017/decorative" val="1"/>
              </a:ext>
            </a:extLst>
          </p:cNvPr>
          <p:cNvSpPr/>
          <p:nvPr/>
        </p:nvSpPr>
        <p:spPr bwMode="auto">
          <a:xfrm>
            <a:off x="4611650" y="5934167"/>
            <a:ext cx="2944368" cy="541706"/>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5" name="Oval 4">
            <a:extLst>
              <a:ext uri="{FF2B5EF4-FFF2-40B4-BE49-F238E27FC236}">
                <a16:creationId xmlns:a16="http://schemas.microsoft.com/office/drawing/2014/main" id="{8E9943F0-CB59-3D23-11EF-FD5B1D965E77}"/>
              </a:ext>
              <a:ext uri="{C183D7F6-B498-43B3-948B-1728B52AA6E4}">
                <adec:decorative xmlns:adec="http://schemas.microsoft.com/office/drawing/2017/decorative" val="1"/>
              </a:ext>
            </a:extLst>
          </p:cNvPr>
          <p:cNvSpPr/>
          <p:nvPr/>
        </p:nvSpPr>
        <p:spPr bwMode="auto">
          <a:xfrm>
            <a:off x="4712234" y="2307801"/>
            <a:ext cx="2743200" cy="274320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 name="Title 1">
            <a:extLst>
              <a:ext uri="{FF2B5EF4-FFF2-40B4-BE49-F238E27FC236}">
                <a16:creationId xmlns:a16="http://schemas.microsoft.com/office/drawing/2014/main" id="{DC1CFF73-B996-EDD3-5A24-B640657EBAB9}"/>
              </a:ext>
            </a:extLst>
          </p:cNvPr>
          <p:cNvSpPr>
            <a:spLocks noGrp="1"/>
          </p:cNvSpPr>
          <p:nvPr>
            <p:ph type="title"/>
          </p:nvPr>
        </p:nvSpPr>
        <p:spPr>
          <a:xfrm>
            <a:off x="588263" y="457200"/>
            <a:ext cx="11018520" cy="553998"/>
          </a:xfrm>
        </p:spPr>
        <p:txBody>
          <a:bodyPr/>
          <a:lstStyle/>
          <a:p>
            <a:r>
              <a:rPr lang="en-US"/>
              <a:t>Making model selection simple</a:t>
            </a:r>
          </a:p>
        </p:txBody>
      </p:sp>
      <p:sp>
        <p:nvSpPr>
          <p:cNvPr id="34" name="Text Placeholder 33">
            <a:extLst>
              <a:ext uri="{FF2B5EF4-FFF2-40B4-BE49-F238E27FC236}">
                <a16:creationId xmlns:a16="http://schemas.microsoft.com/office/drawing/2014/main" id="{DBF43B42-D86B-9C52-0480-2C7FABF733FF}"/>
              </a:ext>
            </a:extLst>
          </p:cNvPr>
          <p:cNvSpPr>
            <a:spLocks noGrp="1"/>
          </p:cNvSpPr>
          <p:nvPr>
            <p:ph type="body" sz="quarter" idx="12"/>
          </p:nvPr>
        </p:nvSpPr>
        <p:spPr>
          <a:xfrm>
            <a:off x="4678024" y="1364839"/>
            <a:ext cx="2811620" cy="276999"/>
          </a:xfrm>
        </p:spPr>
        <p:txBody>
          <a:bodyPr/>
          <a:lstStyle/>
          <a:p>
            <a:r>
              <a:rPr lang="en-US"/>
              <a:t>Model Inference API</a:t>
            </a:r>
          </a:p>
        </p:txBody>
      </p:sp>
      <p:sp>
        <p:nvSpPr>
          <p:cNvPr id="35" name="Text Placeholder 34">
            <a:extLst>
              <a:ext uri="{FF2B5EF4-FFF2-40B4-BE49-F238E27FC236}">
                <a16:creationId xmlns:a16="http://schemas.microsoft.com/office/drawing/2014/main" id="{E5D1652E-BB08-ED84-C4DB-9BE41053254D}"/>
              </a:ext>
            </a:extLst>
          </p:cNvPr>
          <p:cNvSpPr>
            <a:spLocks noGrp="1"/>
          </p:cNvSpPr>
          <p:nvPr>
            <p:ph type="body" sz="quarter" idx="13"/>
          </p:nvPr>
        </p:nvSpPr>
        <p:spPr>
          <a:xfrm>
            <a:off x="1030911" y="3516510"/>
            <a:ext cx="2811620" cy="276999"/>
          </a:xfrm>
        </p:spPr>
        <p:txBody>
          <a:bodyPr/>
          <a:lstStyle/>
          <a:p>
            <a:r>
              <a:rPr lang="en-US"/>
              <a:t>Benchmarking</a:t>
            </a:r>
          </a:p>
        </p:txBody>
      </p:sp>
      <p:sp>
        <p:nvSpPr>
          <p:cNvPr id="36" name="Text Placeholder 35">
            <a:extLst>
              <a:ext uri="{FF2B5EF4-FFF2-40B4-BE49-F238E27FC236}">
                <a16:creationId xmlns:a16="http://schemas.microsoft.com/office/drawing/2014/main" id="{228C27D0-0EF1-13CC-C7E8-C14381807250}"/>
              </a:ext>
            </a:extLst>
          </p:cNvPr>
          <p:cNvSpPr>
            <a:spLocks noGrp="1"/>
          </p:cNvSpPr>
          <p:nvPr>
            <p:ph type="body" sz="quarter" idx="14"/>
          </p:nvPr>
        </p:nvSpPr>
        <p:spPr>
          <a:xfrm>
            <a:off x="4731097" y="3059668"/>
            <a:ext cx="2718892" cy="1292662"/>
          </a:xfrm>
        </p:spPr>
        <p:txBody>
          <a:bodyPr/>
          <a:lstStyle/>
          <a:p>
            <a:r>
              <a:rPr lang="en-US"/>
              <a:t>Azure AI Model Catalog</a:t>
            </a:r>
          </a:p>
        </p:txBody>
      </p:sp>
      <p:sp>
        <p:nvSpPr>
          <p:cNvPr id="37" name="Text Placeholder 36">
            <a:extLst>
              <a:ext uri="{FF2B5EF4-FFF2-40B4-BE49-F238E27FC236}">
                <a16:creationId xmlns:a16="http://schemas.microsoft.com/office/drawing/2014/main" id="{7CCA80EB-FE81-42D4-6C3D-EEAF4A82475E}"/>
              </a:ext>
            </a:extLst>
          </p:cNvPr>
          <p:cNvSpPr>
            <a:spLocks noGrp="1"/>
          </p:cNvSpPr>
          <p:nvPr>
            <p:ph type="body" sz="quarter" idx="15"/>
          </p:nvPr>
        </p:nvSpPr>
        <p:spPr>
          <a:xfrm>
            <a:off x="8344000" y="3516510"/>
            <a:ext cx="2811620" cy="276999"/>
          </a:xfrm>
        </p:spPr>
        <p:txBody>
          <a:bodyPr/>
          <a:lstStyle/>
          <a:p>
            <a:pPr marL="0" indent="0" algn="ctr">
              <a:buNone/>
            </a:pPr>
            <a:r>
              <a:rPr lang="en-US"/>
              <a:t>Simple fine-tuning</a:t>
            </a:r>
          </a:p>
        </p:txBody>
      </p:sp>
      <p:sp>
        <p:nvSpPr>
          <p:cNvPr id="38" name="Text Placeholder 37">
            <a:extLst>
              <a:ext uri="{FF2B5EF4-FFF2-40B4-BE49-F238E27FC236}">
                <a16:creationId xmlns:a16="http://schemas.microsoft.com/office/drawing/2014/main" id="{3AF68D7D-D5DA-1261-37C4-58B291778FE3}"/>
              </a:ext>
            </a:extLst>
          </p:cNvPr>
          <p:cNvSpPr>
            <a:spLocks noGrp="1"/>
          </p:cNvSpPr>
          <p:nvPr>
            <p:ph type="body" sz="quarter" idx="16"/>
          </p:nvPr>
        </p:nvSpPr>
        <p:spPr>
          <a:xfrm>
            <a:off x="4678363" y="6043226"/>
            <a:ext cx="2811462" cy="276999"/>
          </a:xfrm>
        </p:spPr>
        <p:txBody>
          <a:bodyPr/>
          <a:lstStyle/>
          <a:p>
            <a:pPr marL="0" indent="0" algn="ctr">
              <a:buNone/>
            </a:pPr>
            <a:r>
              <a:rPr lang="en-US"/>
              <a:t>Evaluation SDK</a:t>
            </a:r>
          </a:p>
        </p:txBody>
      </p:sp>
      <p:cxnSp>
        <p:nvCxnSpPr>
          <p:cNvPr id="10" name="Straight Arrow Connector 9">
            <a:extLst>
              <a:ext uri="{FF2B5EF4-FFF2-40B4-BE49-F238E27FC236}">
                <a16:creationId xmlns:a16="http://schemas.microsoft.com/office/drawing/2014/main" id="{FFE57051-D5FA-C4FF-D9A1-94921F697D8A}"/>
              </a:ext>
              <a:ext uri="{C183D7F6-B498-43B3-948B-1728B52AA6E4}">
                <adec:decorative xmlns:adec="http://schemas.microsoft.com/office/drawing/2017/decorative" val="1"/>
              </a:ext>
            </a:extLst>
          </p:cNvPr>
          <p:cNvCxnSpPr>
            <a:cxnSpLocks/>
          </p:cNvCxnSpPr>
          <p:nvPr/>
        </p:nvCxnSpPr>
        <p:spPr>
          <a:xfrm flipH="1">
            <a:off x="3908905" y="3655009"/>
            <a:ext cx="83435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1545CAF-4A27-03C2-C6D1-4F6B2424E93B}"/>
              </a:ext>
              <a:ext uri="{C183D7F6-B498-43B3-948B-1728B52AA6E4}">
                <adec:decorative xmlns:adec="http://schemas.microsoft.com/office/drawing/2017/decorative" val="1"/>
              </a:ext>
            </a:extLst>
          </p:cNvPr>
          <p:cNvCxnSpPr>
            <a:cxnSpLocks/>
          </p:cNvCxnSpPr>
          <p:nvPr/>
        </p:nvCxnSpPr>
        <p:spPr>
          <a:xfrm flipV="1">
            <a:off x="6083834" y="1753298"/>
            <a:ext cx="0" cy="5545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AB9DB2C-AEF1-8228-F30C-CA702A74FF69}"/>
              </a:ext>
              <a:ext uri="{C183D7F6-B498-43B3-948B-1728B52AA6E4}">
                <adec:decorative xmlns:adec="http://schemas.microsoft.com/office/drawing/2017/decorative" val="1"/>
              </a:ext>
            </a:extLst>
          </p:cNvPr>
          <p:cNvCxnSpPr>
            <a:cxnSpLocks/>
          </p:cNvCxnSpPr>
          <p:nvPr/>
        </p:nvCxnSpPr>
        <p:spPr>
          <a:xfrm>
            <a:off x="7467600" y="3655008"/>
            <a:ext cx="81002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367694-BBC8-6A60-85B2-6A9A702EEB2A}"/>
              </a:ext>
              <a:ext uri="{C183D7F6-B498-43B3-948B-1728B52AA6E4}">
                <adec:decorative xmlns:adec="http://schemas.microsoft.com/office/drawing/2017/decorative" val="1"/>
              </a:ext>
            </a:extLst>
          </p:cNvPr>
          <p:cNvCxnSpPr>
            <a:cxnSpLocks/>
          </p:cNvCxnSpPr>
          <p:nvPr/>
        </p:nvCxnSpPr>
        <p:spPr>
          <a:xfrm>
            <a:off x="6083834" y="5051001"/>
            <a:ext cx="0" cy="81680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6177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a:t>Model Catalog meets key enterprise requirements</a:t>
            </a:r>
          </a:p>
        </p:txBody>
      </p:sp>
      <p:sp>
        <p:nvSpPr>
          <p:cNvPr id="19" name="Text Placeholder 18">
            <a:extLst>
              <a:ext uri="{FF2B5EF4-FFF2-40B4-BE49-F238E27FC236}">
                <a16:creationId xmlns:a16="http://schemas.microsoft.com/office/drawing/2014/main" id="{3D7D4FEE-C057-5C08-269C-FAE259180F02}"/>
              </a:ext>
            </a:extLst>
          </p:cNvPr>
          <p:cNvSpPr>
            <a:spLocks noGrp="1"/>
          </p:cNvSpPr>
          <p:nvPr>
            <p:ph type="body" sz="quarter" idx="16"/>
          </p:nvPr>
        </p:nvSpPr>
        <p:spPr>
          <a:xfrm>
            <a:off x="585217" y="4281928"/>
            <a:ext cx="3264408" cy="738664"/>
          </a:xfrm>
        </p:spPr>
        <p:txBody>
          <a:bodyPr/>
          <a:lstStyle/>
          <a:p>
            <a:r>
              <a:rPr lang="en-US"/>
              <a:t>Data</a:t>
            </a:r>
            <a:br>
              <a:rPr lang="en-US"/>
            </a:br>
            <a:r>
              <a:rPr lang="en-US"/>
              <a:t>privacy</a:t>
            </a:r>
          </a:p>
        </p:txBody>
      </p:sp>
      <p:sp>
        <p:nvSpPr>
          <p:cNvPr id="36" name="Text Placeholder 35">
            <a:extLst>
              <a:ext uri="{FF2B5EF4-FFF2-40B4-BE49-F238E27FC236}">
                <a16:creationId xmlns:a16="http://schemas.microsoft.com/office/drawing/2014/main" id="{67B545D0-9100-96D6-6740-E0544ACC2DE7}"/>
              </a:ext>
            </a:extLst>
          </p:cNvPr>
          <p:cNvSpPr>
            <a:spLocks noGrp="1"/>
          </p:cNvSpPr>
          <p:nvPr>
            <p:ph type="body" sz="quarter" idx="17"/>
          </p:nvPr>
        </p:nvSpPr>
        <p:spPr>
          <a:xfrm>
            <a:off x="4463796" y="4281928"/>
            <a:ext cx="3264408" cy="738664"/>
          </a:xfrm>
        </p:spPr>
        <p:txBody>
          <a:bodyPr/>
          <a:lstStyle/>
          <a:p>
            <a:r>
              <a:rPr lang="en-US"/>
              <a:t>Security</a:t>
            </a:r>
            <a:br>
              <a:rPr lang="en-US"/>
            </a:br>
            <a:r>
              <a:rPr lang="en-US"/>
              <a:t>and compliance</a:t>
            </a:r>
          </a:p>
        </p:txBody>
      </p:sp>
      <p:sp>
        <p:nvSpPr>
          <p:cNvPr id="37" name="Text Placeholder 36">
            <a:extLst>
              <a:ext uri="{FF2B5EF4-FFF2-40B4-BE49-F238E27FC236}">
                <a16:creationId xmlns:a16="http://schemas.microsoft.com/office/drawing/2014/main" id="{48A60184-27EC-04F3-90DE-ABBDD6810EC4}"/>
              </a:ext>
            </a:extLst>
          </p:cNvPr>
          <p:cNvSpPr>
            <a:spLocks noGrp="1"/>
          </p:cNvSpPr>
          <p:nvPr>
            <p:ph type="body" sz="quarter" idx="18"/>
          </p:nvPr>
        </p:nvSpPr>
        <p:spPr>
          <a:xfrm>
            <a:off x="8342375" y="4281928"/>
            <a:ext cx="3264408" cy="738664"/>
          </a:xfrm>
        </p:spPr>
        <p:txBody>
          <a:bodyPr/>
          <a:lstStyle/>
          <a:p>
            <a:r>
              <a:rPr lang="en-US"/>
              <a:t>Responsible AI and content safety</a:t>
            </a:r>
          </a:p>
        </p:txBody>
      </p:sp>
      <p:grpSp>
        <p:nvGrpSpPr>
          <p:cNvPr id="52" name="Group 51">
            <a:extLst>
              <a:ext uri="{FF2B5EF4-FFF2-40B4-BE49-F238E27FC236}">
                <a16:creationId xmlns:a16="http://schemas.microsoft.com/office/drawing/2014/main" id="{5310032A-D781-D231-6443-F0092875761D}"/>
              </a:ext>
              <a:ext uri="{C183D7F6-B498-43B3-948B-1728B52AA6E4}">
                <adec:decorative xmlns:adec="http://schemas.microsoft.com/office/drawing/2017/decorative" val="1"/>
              </a:ext>
            </a:extLst>
          </p:cNvPr>
          <p:cNvGrpSpPr/>
          <p:nvPr/>
        </p:nvGrpSpPr>
        <p:grpSpPr>
          <a:xfrm>
            <a:off x="1456105" y="2292804"/>
            <a:ext cx="1523267" cy="1527048"/>
            <a:chOff x="1050967" y="2693501"/>
            <a:chExt cx="1523267" cy="1527048"/>
          </a:xfrm>
        </p:grpSpPr>
        <p:sp>
          <p:nvSpPr>
            <p:cNvPr id="6" name="Oval 5">
              <a:extLst>
                <a:ext uri="{FF2B5EF4-FFF2-40B4-BE49-F238E27FC236}">
                  <a16:creationId xmlns:a16="http://schemas.microsoft.com/office/drawing/2014/main" id="{85DE7178-B69F-AB0A-325E-7301CFA1581A}"/>
                </a:ext>
                <a:ext uri="{C183D7F6-B498-43B3-948B-1728B52AA6E4}">
                  <adec:decorative xmlns:adec="http://schemas.microsoft.com/office/drawing/2017/decorative" val="1"/>
                </a:ext>
              </a:extLst>
            </p:cNvPr>
            <p:cNvSpPr/>
            <p:nvPr/>
          </p:nvSpPr>
          <p:spPr bwMode="auto">
            <a:xfrm>
              <a:off x="1050967" y="2693501"/>
              <a:ext cx="1523267" cy="1527048"/>
            </a:xfrm>
            <a:prstGeom prst="ellipse">
              <a:avLst/>
            </a:prstGeom>
            <a:gradFill flip="none" rotWithShape="1">
              <a:gsLst>
                <a:gs pos="100000">
                  <a:srgbClr val="399A91"/>
                </a:gs>
                <a:gs pos="84000">
                  <a:srgbClr val="0078D4"/>
                </a:gs>
                <a:gs pos="0">
                  <a:srgbClr val="FF5C39"/>
                </a:gs>
                <a:gs pos="33000">
                  <a:srgbClr val="B641B3"/>
                </a:gs>
              </a:gsLst>
              <a:lin ang="13500000" scaled="1"/>
              <a:tileRect/>
            </a:gradFill>
            <a:ln w="19050" cap="flat" cmpd="sng" algn="ctr">
              <a:noFill/>
              <a:prstDash val="solid"/>
              <a:miter lim="800000"/>
            </a:ln>
            <a:effectLst>
              <a:outerShdw blurRad="63500" dist="63500" dir="2400000" algn="ctr" rotWithShape="0">
                <a:srgbClr val="454142">
                  <a:alpha val="20000"/>
                </a:srgbClr>
              </a:outerShdw>
            </a:effectLst>
          </p:spPr>
          <p:txBody>
            <a:bodyPr tIns="822960" rtlCol="0" anchor="t" anchorCtr="0"/>
            <a:lstStyle/>
            <a:p>
              <a:pPr defTabSz="914400">
                <a:spcAft>
                  <a:spcPts val="1200"/>
                </a:spcAft>
              </a:pPr>
              <a:endParaRPr lang="en-US" sz="1600" kern="0">
                <a:solidFill>
                  <a:prstClr val="white"/>
                </a:solidFill>
                <a:latin typeface="Segoe Sans Text" pitchFamily="2" charset="0"/>
              </a:endParaRPr>
            </a:p>
          </p:txBody>
        </p:sp>
        <p:pic>
          <p:nvPicPr>
            <p:cNvPr id="47" name="Graphic 46">
              <a:extLst>
                <a:ext uri="{FF2B5EF4-FFF2-40B4-BE49-F238E27FC236}">
                  <a16:creationId xmlns:a16="http://schemas.microsoft.com/office/drawing/2014/main" id="{A9C32796-5BCA-2D6D-5FFE-B2786DB4B2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1120" y="2992205"/>
              <a:ext cx="822960" cy="822960"/>
            </a:xfrm>
            <a:prstGeom prst="rect">
              <a:avLst/>
            </a:prstGeom>
            <a:effectLst>
              <a:outerShdw blurRad="63500" dist="63500" dir="2700000" algn="ctr" rotWithShape="0">
                <a:srgbClr val="000000">
                  <a:alpha val="20000"/>
                </a:srgbClr>
              </a:outerShdw>
            </a:effectLst>
          </p:spPr>
        </p:pic>
      </p:grpSp>
      <p:grpSp>
        <p:nvGrpSpPr>
          <p:cNvPr id="53" name="Group 52">
            <a:extLst>
              <a:ext uri="{FF2B5EF4-FFF2-40B4-BE49-F238E27FC236}">
                <a16:creationId xmlns:a16="http://schemas.microsoft.com/office/drawing/2014/main" id="{8993987E-0BA9-0484-64ED-522B06E8AF71}"/>
              </a:ext>
              <a:ext uri="{C183D7F6-B498-43B3-948B-1728B52AA6E4}">
                <adec:decorative xmlns:adec="http://schemas.microsoft.com/office/drawing/2017/decorative" val="1"/>
              </a:ext>
            </a:extLst>
          </p:cNvPr>
          <p:cNvGrpSpPr/>
          <p:nvPr/>
        </p:nvGrpSpPr>
        <p:grpSpPr>
          <a:xfrm>
            <a:off x="5345412" y="2292804"/>
            <a:ext cx="1523267" cy="1527048"/>
            <a:chOff x="4985166" y="2693501"/>
            <a:chExt cx="1523267" cy="1527048"/>
          </a:xfrm>
        </p:grpSpPr>
        <p:sp>
          <p:nvSpPr>
            <p:cNvPr id="4" name="Oval 3">
              <a:extLst>
                <a:ext uri="{FF2B5EF4-FFF2-40B4-BE49-F238E27FC236}">
                  <a16:creationId xmlns:a16="http://schemas.microsoft.com/office/drawing/2014/main" id="{4D687182-1A31-6EB3-4DF8-3532A920CF75}"/>
                </a:ext>
              </a:extLst>
            </p:cNvPr>
            <p:cNvSpPr/>
            <p:nvPr/>
          </p:nvSpPr>
          <p:spPr bwMode="auto">
            <a:xfrm>
              <a:off x="4985166" y="2693501"/>
              <a:ext cx="1523267" cy="1527048"/>
            </a:xfrm>
            <a:prstGeom prst="ellipse">
              <a:avLst/>
            </a:prstGeom>
            <a:gradFill flip="none" rotWithShape="1">
              <a:gsLst>
                <a:gs pos="100000">
                  <a:srgbClr val="399A91"/>
                </a:gs>
                <a:gs pos="84000">
                  <a:srgbClr val="0078D4"/>
                </a:gs>
                <a:gs pos="0">
                  <a:srgbClr val="FF5C39"/>
                </a:gs>
                <a:gs pos="33000">
                  <a:srgbClr val="B641B3"/>
                </a:gs>
              </a:gsLst>
              <a:lin ang="13500000" scaled="1"/>
              <a:tileRect/>
            </a:gradFill>
            <a:ln w="19050" cap="flat" cmpd="sng" algn="ctr">
              <a:noFill/>
              <a:prstDash val="solid"/>
              <a:miter lim="800000"/>
            </a:ln>
            <a:effectLst>
              <a:outerShdw blurRad="63500" dist="63500" dir="2400000" algn="ctr" rotWithShape="0">
                <a:srgbClr val="454142">
                  <a:alpha val="20000"/>
                </a:srgbClr>
              </a:outerShdw>
            </a:effectLst>
          </p:spPr>
          <p:txBody>
            <a:bodyPr tIns="822960" rtlCol="0" anchor="t" anchorCtr="0"/>
            <a:lstStyle/>
            <a:p>
              <a:pPr defTabSz="914400">
                <a:spcAft>
                  <a:spcPts val="1200"/>
                </a:spcAft>
              </a:pPr>
              <a:endParaRPr lang="en-US" sz="1600" kern="0">
                <a:solidFill>
                  <a:prstClr val="white"/>
                </a:solidFill>
                <a:latin typeface="Segoe Sans Text" pitchFamily="2" charset="0"/>
              </a:endParaRPr>
            </a:p>
          </p:txBody>
        </p:sp>
        <p:pic>
          <p:nvPicPr>
            <p:cNvPr id="49" name="Graphic 48">
              <a:extLst>
                <a:ext uri="{FF2B5EF4-FFF2-40B4-BE49-F238E27FC236}">
                  <a16:creationId xmlns:a16="http://schemas.microsoft.com/office/drawing/2014/main" id="{65B49D6D-8A37-4A58-CD19-10D792E85E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5319" y="3045545"/>
              <a:ext cx="822960" cy="822960"/>
            </a:xfrm>
            <a:prstGeom prst="rect">
              <a:avLst/>
            </a:prstGeom>
            <a:effectLst>
              <a:outerShdw blurRad="63500" dist="63500" dir="2700000" algn="ctr" rotWithShape="0">
                <a:srgbClr val="000000">
                  <a:alpha val="20000"/>
                </a:srgbClr>
              </a:outerShdw>
            </a:effectLst>
          </p:spPr>
        </p:pic>
      </p:grpSp>
      <p:grpSp>
        <p:nvGrpSpPr>
          <p:cNvPr id="54" name="Group 53">
            <a:extLst>
              <a:ext uri="{FF2B5EF4-FFF2-40B4-BE49-F238E27FC236}">
                <a16:creationId xmlns:a16="http://schemas.microsoft.com/office/drawing/2014/main" id="{D9EA34C1-FD22-0AEE-E714-37F7E3A38975}"/>
              </a:ext>
              <a:ext uri="{C183D7F6-B498-43B3-948B-1728B52AA6E4}">
                <adec:decorative xmlns:adec="http://schemas.microsoft.com/office/drawing/2017/decorative" val="1"/>
              </a:ext>
            </a:extLst>
          </p:cNvPr>
          <p:cNvGrpSpPr/>
          <p:nvPr/>
        </p:nvGrpSpPr>
        <p:grpSpPr>
          <a:xfrm>
            <a:off x="9234718" y="2292804"/>
            <a:ext cx="1523267" cy="1527048"/>
            <a:chOff x="8898144" y="2693501"/>
            <a:chExt cx="1523267" cy="1527048"/>
          </a:xfrm>
        </p:grpSpPr>
        <p:sp>
          <p:nvSpPr>
            <p:cNvPr id="29" name="Oval 28">
              <a:extLst>
                <a:ext uri="{FF2B5EF4-FFF2-40B4-BE49-F238E27FC236}">
                  <a16:creationId xmlns:a16="http://schemas.microsoft.com/office/drawing/2014/main" id="{8B992A79-EB78-BE51-292A-209A5B44A5EA}"/>
                </a:ext>
              </a:extLst>
            </p:cNvPr>
            <p:cNvSpPr/>
            <p:nvPr/>
          </p:nvSpPr>
          <p:spPr bwMode="auto">
            <a:xfrm>
              <a:off x="8898144" y="2693501"/>
              <a:ext cx="1523267" cy="1527048"/>
            </a:xfrm>
            <a:prstGeom prst="ellipse">
              <a:avLst/>
            </a:prstGeom>
            <a:gradFill flip="none" rotWithShape="1">
              <a:gsLst>
                <a:gs pos="100000">
                  <a:srgbClr val="399A91"/>
                </a:gs>
                <a:gs pos="84000">
                  <a:srgbClr val="0078D4"/>
                </a:gs>
                <a:gs pos="0">
                  <a:srgbClr val="FF5C39"/>
                </a:gs>
                <a:gs pos="33000">
                  <a:srgbClr val="B641B3"/>
                </a:gs>
              </a:gsLst>
              <a:lin ang="13500000" scaled="1"/>
              <a:tileRect/>
            </a:gradFill>
            <a:ln w="19050" cap="flat" cmpd="sng" algn="ctr">
              <a:noFill/>
              <a:prstDash val="solid"/>
              <a:miter lim="800000"/>
            </a:ln>
            <a:effectLst>
              <a:outerShdw blurRad="63500" dist="63500" dir="2400000" algn="ctr" rotWithShape="0">
                <a:srgbClr val="454142">
                  <a:alpha val="20000"/>
                </a:srgbClr>
              </a:outerShdw>
            </a:effectLst>
          </p:spPr>
          <p:txBody>
            <a:bodyPr tIns="822960" rtlCol="0" anchor="t" anchorCtr="0"/>
            <a:lstStyle/>
            <a:p>
              <a:pPr defTabSz="914400">
                <a:spcAft>
                  <a:spcPts val="1200"/>
                </a:spcAft>
              </a:pPr>
              <a:endParaRPr lang="en-US" sz="1600" kern="0">
                <a:solidFill>
                  <a:prstClr val="white"/>
                </a:solidFill>
                <a:latin typeface="Segoe Sans Text" pitchFamily="2" charset="0"/>
              </a:endParaRPr>
            </a:p>
          </p:txBody>
        </p:sp>
        <p:pic>
          <p:nvPicPr>
            <p:cNvPr id="51" name="Graphic 50">
              <a:extLst>
                <a:ext uri="{FF2B5EF4-FFF2-40B4-BE49-F238E27FC236}">
                  <a16:creationId xmlns:a16="http://schemas.microsoft.com/office/drawing/2014/main" id="{6684A711-AD7B-0271-02DA-6F7E10C4DA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297" y="3045545"/>
              <a:ext cx="822960" cy="822960"/>
            </a:xfrm>
            <a:prstGeom prst="rect">
              <a:avLst/>
            </a:prstGeom>
            <a:effectLst>
              <a:outerShdw blurRad="63500" dist="63500" dir="2700000" algn="ctr" rotWithShape="0">
                <a:srgbClr val="000000">
                  <a:alpha val="20000"/>
                </a:srgbClr>
              </a:outerShdw>
            </a:effectLst>
          </p:spPr>
        </p:pic>
      </p:grpSp>
      <p:cxnSp>
        <p:nvCxnSpPr>
          <p:cNvPr id="56" name="Straight Connector 55">
            <a:extLst>
              <a:ext uri="{FF2B5EF4-FFF2-40B4-BE49-F238E27FC236}">
                <a16:creationId xmlns:a16="http://schemas.microsoft.com/office/drawing/2014/main" id="{FFE264A3-B2E4-94EC-B8B7-821E5E57FF11}"/>
              </a:ext>
              <a:ext uri="{C183D7F6-B498-43B3-948B-1728B52AA6E4}">
                <adec:decorative xmlns:adec="http://schemas.microsoft.com/office/drawing/2017/decorative" val="1"/>
              </a:ext>
            </a:extLst>
          </p:cNvPr>
          <p:cNvCxnSpPr/>
          <p:nvPr/>
        </p:nvCxnSpPr>
        <p:spPr>
          <a:xfrm>
            <a:off x="4162201" y="2177143"/>
            <a:ext cx="0" cy="2835944"/>
          </a:xfrm>
          <a:prstGeom prst="line">
            <a:avLst/>
          </a:prstGeom>
          <a:ln w="19050">
            <a:solidFill>
              <a:srgbClr val="D9D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80116E3-448F-380D-2145-9FE7393667F6}"/>
              </a:ext>
              <a:ext uri="{C183D7F6-B498-43B3-948B-1728B52AA6E4}">
                <adec:decorative xmlns:adec="http://schemas.microsoft.com/office/drawing/2017/decorative" val="1"/>
              </a:ext>
            </a:extLst>
          </p:cNvPr>
          <p:cNvCxnSpPr/>
          <p:nvPr/>
        </p:nvCxnSpPr>
        <p:spPr>
          <a:xfrm>
            <a:off x="8051635" y="2177143"/>
            <a:ext cx="0" cy="2835944"/>
          </a:xfrm>
          <a:prstGeom prst="line">
            <a:avLst/>
          </a:prstGeom>
          <a:ln w="19050">
            <a:solidFill>
              <a:srgbClr val="D9D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825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00"/>
                                  </p:stCondLst>
                                  <p:childTnLst>
                                    <p:set>
                                      <p:cBhvr>
                                        <p:cTn id="6" dur="1" fill="hold">
                                          <p:stCondLst>
                                            <p:cond delay="0"/>
                                          </p:stCondLst>
                                        </p:cTn>
                                        <p:tgtEl>
                                          <p:spTgt spid="52"/>
                                        </p:tgtEl>
                                        <p:attrNameLst>
                                          <p:attrName>style.visibility</p:attrName>
                                        </p:attrNameLst>
                                      </p:cBhvr>
                                      <p:to>
                                        <p:strVal val="visible"/>
                                      </p:to>
                                    </p:set>
                                    <p:anim calcmode="lin" valueType="num">
                                      <p:cBhvr>
                                        <p:cTn id="7" dur="300" fill="hold"/>
                                        <p:tgtEl>
                                          <p:spTgt spid="52"/>
                                        </p:tgtEl>
                                        <p:attrNameLst>
                                          <p:attrName>ppt_w</p:attrName>
                                        </p:attrNameLst>
                                      </p:cBhvr>
                                      <p:tavLst>
                                        <p:tav tm="0">
                                          <p:val>
                                            <p:fltVal val="0"/>
                                          </p:val>
                                        </p:tav>
                                        <p:tav tm="100000">
                                          <p:val>
                                            <p:strVal val="#ppt_w"/>
                                          </p:val>
                                        </p:tav>
                                      </p:tavLst>
                                    </p:anim>
                                    <p:anim calcmode="lin" valueType="num">
                                      <p:cBhvr>
                                        <p:cTn id="8" dur="300" fill="hold"/>
                                        <p:tgtEl>
                                          <p:spTgt spid="52"/>
                                        </p:tgtEl>
                                        <p:attrNameLst>
                                          <p:attrName>ppt_h</p:attrName>
                                        </p:attrNameLst>
                                      </p:cBhvr>
                                      <p:tavLst>
                                        <p:tav tm="0">
                                          <p:val>
                                            <p:fltVal val="0"/>
                                          </p:val>
                                        </p:tav>
                                        <p:tav tm="100000">
                                          <p:val>
                                            <p:strVal val="#ppt_h"/>
                                          </p:val>
                                        </p:tav>
                                      </p:tavLst>
                                    </p:anim>
                                  </p:childTnLst>
                                </p:cTn>
                              </p:par>
                              <p:par>
                                <p:cTn id="9" presetID="6" presetClass="emph" presetSubtype="0" accel="100000" autoRev="1" fill="hold" nodeType="withEffect">
                                  <p:stCondLst>
                                    <p:cond delay="200"/>
                                  </p:stCondLst>
                                  <p:childTnLst>
                                    <p:animScale>
                                      <p:cBhvr>
                                        <p:cTn id="10" dur="300" fill="hold"/>
                                        <p:tgtEl>
                                          <p:spTgt spid="52"/>
                                        </p:tgtEl>
                                      </p:cBhvr>
                                      <p:by x="110000" y="110000"/>
                                    </p:animScale>
                                  </p:childTnLst>
                                </p:cTn>
                              </p:par>
                              <p:par>
                                <p:cTn id="11" presetID="10" presetClass="entr" presetSubtype="0" fill="hold" grpId="0"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35" presetClass="path" presetSubtype="0" decel="100000" fill="hold" grpId="1" nodeType="withEffect">
                                  <p:stCondLst>
                                    <p:cond delay="200"/>
                                  </p:stCondLst>
                                  <p:childTnLst>
                                    <p:animMotion origin="layout" path="M 1.38778E-17 -3.7037E-6 L 1.38778E-17 -0.02546 " pathEditMode="relative" rAng="0" ptsTypes="AA">
                                      <p:cBhvr>
                                        <p:cTn id="15" dur="500" spd="-100000" fill="hold"/>
                                        <p:tgtEl>
                                          <p:spTgt spid="19"/>
                                        </p:tgtEl>
                                        <p:attrNameLst>
                                          <p:attrName>ppt_x</p:attrName>
                                          <p:attrName>ppt_y</p:attrName>
                                        </p:attrNameLst>
                                      </p:cBhvr>
                                      <p:rCtr x="0" y="-1273"/>
                                    </p:animMotion>
                                  </p:childTnLst>
                                </p:cTn>
                              </p:par>
                              <p:par>
                                <p:cTn id="16" presetID="10" presetClass="entr" presetSubtype="0" fill="hold" nodeType="withEffect">
                                  <p:stCondLst>
                                    <p:cond delay="40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6" presetClass="emph" presetSubtype="0" fill="hold" nodeType="withEffect">
                                  <p:stCondLst>
                                    <p:cond delay="200"/>
                                  </p:stCondLst>
                                  <p:childTnLst>
                                    <p:animScale>
                                      <p:cBhvr>
                                        <p:cTn id="20" dur="100" fill="hold"/>
                                        <p:tgtEl>
                                          <p:spTgt spid="56"/>
                                        </p:tgtEl>
                                      </p:cBhvr>
                                      <p:by x="100000" y="25000"/>
                                    </p:animScale>
                                  </p:childTnLst>
                                </p:cTn>
                              </p:par>
                              <p:par>
                                <p:cTn id="21" presetID="6" presetClass="emph" presetSubtype="0" decel="100000" fill="hold" nodeType="withEffect">
                                  <p:stCondLst>
                                    <p:cond delay="400"/>
                                  </p:stCondLst>
                                  <p:childTnLst>
                                    <p:animScale>
                                      <p:cBhvr>
                                        <p:cTn id="22" dur="500" fill="hold"/>
                                        <p:tgtEl>
                                          <p:spTgt spid="56"/>
                                        </p:tgtEl>
                                      </p:cBhvr>
                                      <p:by x="100000" y="400000"/>
                                    </p:animScale>
                                  </p:childTnLst>
                                </p:cTn>
                              </p:par>
                              <p:par>
                                <p:cTn id="23" presetID="23" presetClass="entr" presetSubtype="16" fill="hold" nodeType="withEffect">
                                  <p:stCondLst>
                                    <p:cond delay="600"/>
                                  </p:stCondLst>
                                  <p:childTnLst>
                                    <p:set>
                                      <p:cBhvr>
                                        <p:cTn id="24" dur="1" fill="hold">
                                          <p:stCondLst>
                                            <p:cond delay="0"/>
                                          </p:stCondLst>
                                        </p:cTn>
                                        <p:tgtEl>
                                          <p:spTgt spid="53"/>
                                        </p:tgtEl>
                                        <p:attrNameLst>
                                          <p:attrName>style.visibility</p:attrName>
                                        </p:attrNameLst>
                                      </p:cBhvr>
                                      <p:to>
                                        <p:strVal val="visible"/>
                                      </p:to>
                                    </p:set>
                                    <p:anim calcmode="lin" valueType="num">
                                      <p:cBhvr>
                                        <p:cTn id="25" dur="300" fill="hold"/>
                                        <p:tgtEl>
                                          <p:spTgt spid="53"/>
                                        </p:tgtEl>
                                        <p:attrNameLst>
                                          <p:attrName>ppt_w</p:attrName>
                                        </p:attrNameLst>
                                      </p:cBhvr>
                                      <p:tavLst>
                                        <p:tav tm="0">
                                          <p:val>
                                            <p:fltVal val="0"/>
                                          </p:val>
                                        </p:tav>
                                        <p:tav tm="100000">
                                          <p:val>
                                            <p:strVal val="#ppt_w"/>
                                          </p:val>
                                        </p:tav>
                                      </p:tavLst>
                                    </p:anim>
                                    <p:anim calcmode="lin" valueType="num">
                                      <p:cBhvr>
                                        <p:cTn id="26" dur="300" fill="hold"/>
                                        <p:tgtEl>
                                          <p:spTgt spid="53"/>
                                        </p:tgtEl>
                                        <p:attrNameLst>
                                          <p:attrName>ppt_h</p:attrName>
                                        </p:attrNameLst>
                                      </p:cBhvr>
                                      <p:tavLst>
                                        <p:tav tm="0">
                                          <p:val>
                                            <p:fltVal val="0"/>
                                          </p:val>
                                        </p:tav>
                                        <p:tav tm="100000">
                                          <p:val>
                                            <p:strVal val="#ppt_h"/>
                                          </p:val>
                                        </p:tav>
                                      </p:tavLst>
                                    </p:anim>
                                  </p:childTnLst>
                                </p:cTn>
                              </p:par>
                              <p:par>
                                <p:cTn id="27" presetID="6" presetClass="emph" presetSubtype="0" accel="100000" autoRev="1" fill="hold" nodeType="withEffect">
                                  <p:stCondLst>
                                    <p:cond delay="600"/>
                                  </p:stCondLst>
                                  <p:childTnLst>
                                    <p:animScale>
                                      <p:cBhvr>
                                        <p:cTn id="28" dur="300" fill="hold"/>
                                        <p:tgtEl>
                                          <p:spTgt spid="53"/>
                                        </p:tgtEl>
                                      </p:cBhvr>
                                      <p:by x="110000" y="110000"/>
                                    </p:animScale>
                                  </p:childTnLst>
                                </p:cTn>
                              </p:par>
                              <p:par>
                                <p:cTn id="29" presetID="10"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35" presetClass="path" presetSubtype="0" decel="100000" fill="hold" grpId="1" nodeType="withEffect">
                                  <p:stCondLst>
                                    <p:cond delay="600"/>
                                  </p:stCondLst>
                                  <p:childTnLst>
                                    <p:animMotion origin="layout" path="M 1.38778E-17 -3.7037E-6 L 1.38778E-17 -0.02546 " pathEditMode="relative" rAng="0" ptsTypes="AA">
                                      <p:cBhvr>
                                        <p:cTn id="33" dur="500" spd="-100000" fill="hold"/>
                                        <p:tgtEl>
                                          <p:spTgt spid="36"/>
                                        </p:tgtEl>
                                        <p:attrNameLst>
                                          <p:attrName>ppt_x</p:attrName>
                                          <p:attrName>ppt_y</p:attrName>
                                        </p:attrNameLst>
                                      </p:cBhvr>
                                      <p:rCtr x="0" y="-1273"/>
                                    </p:animMotion>
                                  </p:childTnLst>
                                </p:cTn>
                              </p:par>
                              <p:par>
                                <p:cTn id="34" presetID="10" presetClass="entr" presetSubtype="0" fill="hold" nodeType="withEffect">
                                  <p:stCondLst>
                                    <p:cond delay="80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6" presetClass="emph" presetSubtype="0" fill="hold" nodeType="withEffect">
                                  <p:stCondLst>
                                    <p:cond delay="600"/>
                                  </p:stCondLst>
                                  <p:childTnLst>
                                    <p:animScale>
                                      <p:cBhvr>
                                        <p:cTn id="38" dur="100" fill="hold"/>
                                        <p:tgtEl>
                                          <p:spTgt spid="57"/>
                                        </p:tgtEl>
                                      </p:cBhvr>
                                      <p:by x="100000" y="25000"/>
                                    </p:animScale>
                                  </p:childTnLst>
                                </p:cTn>
                              </p:par>
                              <p:par>
                                <p:cTn id="39" presetID="6" presetClass="emph" presetSubtype="0" decel="100000" fill="hold" nodeType="withEffect">
                                  <p:stCondLst>
                                    <p:cond delay="800"/>
                                  </p:stCondLst>
                                  <p:childTnLst>
                                    <p:animScale>
                                      <p:cBhvr>
                                        <p:cTn id="40" dur="500" fill="hold"/>
                                        <p:tgtEl>
                                          <p:spTgt spid="57"/>
                                        </p:tgtEl>
                                      </p:cBhvr>
                                      <p:by x="100000" y="400000"/>
                                    </p:animScale>
                                  </p:childTnLst>
                                </p:cTn>
                              </p:par>
                              <p:par>
                                <p:cTn id="41" presetID="23" presetClass="entr" presetSubtype="16" fill="hold" nodeType="withEffect">
                                  <p:stCondLst>
                                    <p:cond delay="1000"/>
                                  </p:stCondLst>
                                  <p:childTnLst>
                                    <p:set>
                                      <p:cBhvr>
                                        <p:cTn id="42" dur="1" fill="hold">
                                          <p:stCondLst>
                                            <p:cond delay="0"/>
                                          </p:stCondLst>
                                        </p:cTn>
                                        <p:tgtEl>
                                          <p:spTgt spid="54"/>
                                        </p:tgtEl>
                                        <p:attrNameLst>
                                          <p:attrName>style.visibility</p:attrName>
                                        </p:attrNameLst>
                                      </p:cBhvr>
                                      <p:to>
                                        <p:strVal val="visible"/>
                                      </p:to>
                                    </p:set>
                                    <p:anim calcmode="lin" valueType="num">
                                      <p:cBhvr>
                                        <p:cTn id="43" dur="300" fill="hold"/>
                                        <p:tgtEl>
                                          <p:spTgt spid="54"/>
                                        </p:tgtEl>
                                        <p:attrNameLst>
                                          <p:attrName>ppt_w</p:attrName>
                                        </p:attrNameLst>
                                      </p:cBhvr>
                                      <p:tavLst>
                                        <p:tav tm="0">
                                          <p:val>
                                            <p:fltVal val="0"/>
                                          </p:val>
                                        </p:tav>
                                        <p:tav tm="100000">
                                          <p:val>
                                            <p:strVal val="#ppt_w"/>
                                          </p:val>
                                        </p:tav>
                                      </p:tavLst>
                                    </p:anim>
                                    <p:anim calcmode="lin" valueType="num">
                                      <p:cBhvr>
                                        <p:cTn id="44" dur="300" fill="hold"/>
                                        <p:tgtEl>
                                          <p:spTgt spid="54"/>
                                        </p:tgtEl>
                                        <p:attrNameLst>
                                          <p:attrName>ppt_h</p:attrName>
                                        </p:attrNameLst>
                                      </p:cBhvr>
                                      <p:tavLst>
                                        <p:tav tm="0">
                                          <p:val>
                                            <p:fltVal val="0"/>
                                          </p:val>
                                        </p:tav>
                                        <p:tav tm="100000">
                                          <p:val>
                                            <p:strVal val="#ppt_h"/>
                                          </p:val>
                                        </p:tav>
                                      </p:tavLst>
                                    </p:anim>
                                  </p:childTnLst>
                                </p:cTn>
                              </p:par>
                              <p:par>
                                <p:cTn id="45" presetID="6" presetClass="emph" presetSubtype="0" accel="100000" autoRev="1" fill="hold" nodeType="withEffect">
                                  <p:stCondLst>
                                    <p:cond delay="1000"/>
                                  </p:stCondLst>
                                  <p:childTnLst>
                                    <p:animScale>
                                      <p:cBhvr>
                                        <p:cTn id="46" dur="300" fill="hold"/>
                                        <p:tgtEl>
                                          <p:spTgt spid="54"/>
                                        </p:tgtEl>
                                      </p:cBhvr>
                                      <p:by x="110000" y="110000"/>
                                    </p:animScale>
                                  </p:childTnLst>
                                </p:cTn>
                              </p:par>
                              <p:par>
                                <p:cTn id="47" presetID="10" presetClass="entr" presetSubtype="0" fill="hold" grpId="0" nodeType="withEffect">
                                  <p:stCondLst>
                                    <p:cond delay="100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35" presetClass="path" presetSubtype="0" decel="100000" fill="hold" grpId="1" nodeType="withEffect">
                                  <p:stCondLst>
                                    <p:cond delay="1000"/>
                                  </p:stCondLst>
                                  <p:childTnLst>
                                    <p:animMotion origin="layout" path="M 1.38778E-17 -3.7037E-6 L 1.38778E-17 -0.02546 " pathEditMode="relative" rAng="0" ptsTypes="AA">
                                      <p:cBhvr>
                                        <p:cTn id="51" dur="500" spd="-100000" fill="hold"/>
                                        <p:tgtEl>
                                          <p:spTgt spid="37"/>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36" grpId="0"/>
      <p:bldP spid="36" grpId="1"/>
      <p:bldP spid="37" grpId="0"/>
      <p:bldP spid="3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5E8C8-538F-9994-DA9E-BCE6E88E76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37244A-64D5-C165-0004-8142166B4BF8}"/>
              </a:ext>
            </a:extLst>
          </p:cNvPr>
          <p:cNvSpPr>
            <a:spLocks noGrp="1"/>
          </p:cNvSpPr>
          <p:nvPr>
            <p:ph type="title"/>
          </p:nvPr>
        </p:nvSpPr>
        <p:spPr>
          <a:xfrm>
            <a:off x="588263" y="457200"/>
            <a:ext cx="11018520" cy="553998"/>
          </a:xfrm>
        </p:spPr>
        <p:txBody>
          <a:bodyPr>
            <a:normAutofit fontScale="90000"/>
          </a:bodyPr>
          <a:lstStyle/>
          <a:p>
            <a:pPr algn="ctr"/>
            <a:r>
              <a:rPr lang="en-US"/>
              <a:t>2024 Data and AI landscape</a:t>
            </a:r>
          </a:p>
        </p:txBody>
      </p:sp>
      <p:pic>
        <p:nvPicPr>
          <p:cNvPr id="10" name="Picture 9" descr="High density logo chart with hundreds of logos">
            <a:extLst>
              <a:ext uri="{FF2B5EF4-FFF2-40B4-BE49-F238E27FC236}">
                <a16:creationId xmlns:a16="http://schemas.microsoft.com/office/drawing/2014/main" id="{E3891CBE-0764-D18F-6077-171516AACD67}"/>
              </a:ext>
            </a:extLst>
          </p:cNvPr>
          <p:cNvPicPr>
            <a:picLocks noChangeAspect="1"/>
          </p:cNvPicPr>
          <p:nvPr/>
        </p:nvPicPr>
        <p:blipFill>
          <a:blip r:embed="rId3"/>
          <a:stretch>
            <a:fillRect/>
          </a:stretch>
        </p:blipFill>
        <p:spPr>
          <a:xfrm>
            <a:off x="1796143" y="1300622"/>
            <a:ext cx="8599714" cy="4256756"/>
          </a:xfrm>
          <a:prstGeom prst="rect">
            <a:avLst/>
          </a:prstGeom>
        </p:spPr>
      </p:pic>
    </p:spTree>
    <p:extLst>
      <p:ext uri="{BB962C8B-B14F-4D97-AF65-F5344CB8AC3E}">
        <p14:creationId xmlns:p14="http://schemas.microsoft.com/office/powerpoint/2010/main" val="31728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A92E0A-879C-25B4-F877-753874247A4C}"/>
              </a:ext>
            </a:extLst>
          </p:cNvPr>
          <p:cNvSpPr>
            <a:spLocks noGrp="1"/>
          </p:cNvSpPr>
          <p:nvPr>
            <p:ph type="title"/>
          </p:nvPr>
        </p:nvSpPr>
        <p:spPr/>
        <p:txBody>
          <a:bodyPr/>
          <a:lstStyle/>
          <a:p>
            <a:pPr algn="ctr"/>
            <a:r>
              <a:rPr lang="en-US"/>
              <a:t>Data privacy </a:t>
            </a:r>
          </a:p>
        </p:txBody>
      </p:sp>
      <p:sp>
        <p:nvSpPr>
          <p:cNvPr id="14" name="TextBox 13">
            <a:extLst>
              <a:ext uri="{FF2B5EF4-FFF2-40B4-BE49-F238E27FC236}">
                <a16:creationId xmlns:a16="http://schemas.microsoft.com/office/drawing/2014/main" id="{33F01DE3-2671-60E5-B353-9A7982F9DF95}"/>
              </a:ext>
            </a:extLst>
          </p:cNvPr>
          <p:cNvSpPr txBox="1"/>
          <p:nvPr/>
        </p:nvSpPr>
        <p:spPr>
          <a:xfrm>
            <a:off x="2067918" y="1369032"/>
            <a:ext cx="5573326" cy="307777"/>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Managed compute</a:t>
            </a:r>
          </a:p>
        </p:txBody>
      </p:sp>
      <p:pic>
        <p:nvPicPr>
          <p:cNvPr id="2052" name="Picture 4" descr="A diagram showing the platform service life cycle.">
            <a:extLst>
              <a:ext uri="{FF2B5EF4-FFF2-40B4-BE49-F238E27FC236}">
                <a16:creationId xmlns:a16="http://schemas.microsoft.com/office/drawing/2014/main" id="{6EE1843F-4D7D-F295-267E-53D61397D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16"/>
          <a:stretch/>
        </p:blipFill>
        <p:spPr bwMode="auto">
          <a:xfrm>
            <a:off x="1291166" y="1962642"/>
            <a:ext cx="3701221"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A25E1E-B17C-CDB6-3CDA-24A82450965F}"/>
              </a:ext>
            </a:extLst>
          </p:cNvPr>
          <p:cNvSpPr txBox="1"/>
          <p:nvPr/>
        </p:nvSpPr>
        <p:spPr>
          <a:xfrm>
            <a:off x="7138218" y="1406775"/>
            <a:ext cx="5573326" cy="307777"/>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Serverless APIs</a:t>
            </a:r>
          </a:p>
        </p:txBody>
      </p:sp>
      <p:pic>
        <p:nvPicPr>
          <p:cNvPr id="2050" name="Picture 2" descr="A diagram showing model publisher service cycle.">
            <a:extLst>
              <a:ext uri="{FF2B5EF4-FFF2-40B4-BE49-F238E27FC236}">
                <a16:creationId xmlns:a16="http://schemas.microsoft.com/office/drawing/2014/main" id="{E3A93147-CA39-6CF2-24D1-5A047C18A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377" y="1962642"/>
            <a:ext cx="4686799"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95D79021-7A76-A247-D9C7-D48264D37C0D}"/>
              </a:ext>
              <a:ext uri="{C183D7F6-B498-43B3-948B-1728B52AA6E4}">
                <adec:decorative xmlns:adec="http://schemas.microsoft.com/office/drawing/2017/decorative" val="1"/>
              </a:ext>
            </a:extLst>
          </p:cNvPr>
          <p:cNvGrpSpPr/>
          <p:nvPr/>
        </p:nvGrpSpPr>
        <p:grpSpPr>
          <a:xfrm>
            <a:off x="1336781" y="1245921"/>
            <a:ext cx="528402" cy="553998"/>
            <a:chOff x="3478213" y="1639905"/>
            <a:chExt cx="914400" cy="914400"/>
          </a:xfrm>
        </p:grpSpPr>
        <p:sp>
          <p:nvSpPr>
            <p:cNvPr id="16" name="Oval 15">
              <a:extLst>
                <a:ext uri="{FF2B5EF4-FFF2-40B4-BE49-F238E27FC236}">
                  <a16:creationId xmlns:a16="http://schemas.microsoft.com/office/drawing/2014/main" id="{20C018E8-1199-4767-210B-BD35A6D42A5F}"/>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17" name="Graphic 16">
              <a:extLst>
                <a:ext uri="{FF2B5EF4-FFF2-40B4-BE49-F238E27FC236}">
                  <a16:creationId xmlns:a16="http://schemas.microsoft.com/office/drawing/2014/main" id="{F001864E-C128-CC0B-AB30-C6A0D9893A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643" y="1827105"/>
              <a:ext cx="540000" cy="540000"/>
            </a:xfrm>
            <a:prstGeom prst="rect">
              <a:avLst/>
            </a:prstGeom>
          </p:spPr>
        </p:pic>
      </p:grpSp>
      <p:grpSp>
        <p:nvGrpSpPr>
          <p:cNvPr id="19" name="Group 18">
            <a:extLst>
              <a:ext uri="{FF2B5EF4-FFF2-40B4-BE49-F238E27FC236}">
                <a16:creationId xmlns:a16="http://schemas.microsoft.com/office/drawing/2014/main" id="{D590965A-759E-928A-0C0C-306DD72C5E88}"/>
              </a:ext>
              <a:ext uri="{C183D7F6-B498-43B3-948B-1728B52AA6E4}">
                <adec:decorative xmlns:adec="http://schemas.microsoft.com/office/drawing/2017/decorative" val="1"/>
              </a:ext>
            </a:extLst>
          </p:cNvPr>
          <p:cNvGrpSpPr/>
          <p:nvPr/>
        </p:nvGrpSpPr>
        <p:grpSpPr>
          <a:xfrm>
            <a:off x="6302477" y="1271419"/>
            <a:ext cx="608023" cy="553998"/>
            <a:chOff x="7611745" y="1639905"/>
            <a:chExt cx="914400" cy="914400"/>
          </a:xfrm>
        </p:grpSpPr>
        <p:sp>
          <p:nvSpPr>
            <p:cNvPr id="20" name="Oval 19">
              <a:extLst>
                <a:ext uri="{FF2B5EF4-FFF2-40B4-BE49-F238E27FC236}">
                  <a16:creationId xmlns:a16="http://schemas.microsoft.com/office/drawing/2014/main" id="{46EF6FD0-530D-E9B5-C75F-8C5527484943}"/>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21" name="Graphic 20">
              <a:extLst>
                <a:ext uri="{FF2B5EF4-FFF2-40B4-BE49-F238E27FC236}">
                  <a16:creationId xmlns:a16="http://schemas.microsoft.com/office/drawing/2014/main" id="{3E4CA881-A886-CDDB-3A01-07AABF67D6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8945" y="1827105"/>
              <a:ext cx="540000" cy="540000"/>
            </a:xfrm>
            <a:prstGeom prst="rect">
              <a:avLst/>
            </a:prstGeom>
          </p:spPr>
        </p:pic>
      </p:grpSp>
      <p:sp>
        <p:nvSpPr>
          <p:cNvPr id="22" name="Text Placeholder 2">
            <a:extLst>
              <a:ext uri="{FF2B5EF4-FFF2-40B4-BE49-F238E27FC236}">
                <a16:creationId xmlns:a16="http://schemas.microsoft.com/office/drawing/2014/main" id="{220E3838-AF6B-4469-153F-E08496389816}"/>
              </a:ext>
            </a:extLst>
          </p:cNvPr>
          <p:cNvSpPr txBox="1">
            <a:spLocks/>
          </p:cNvSpPr>
          <p:nvPr/>
        </p:nvSpPr>
        <p:spPr>
          <a:xfrm>
            <a:off x="313084" y="5304741"/>
            <a:ext cx="11733142" cy="17727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en-US"/>
              <a:t>Your prompts and completions are not shared with model providers </a:t>
            </a:r>
          </a:p>
          <a:p>
            <a:pPr marL="0" indent="0" algn="ctr">
              <a:spcAft>
                <a:spcPts val="1200"/>
              </a:spcAft>
              <a:buNone/>
            </a:pPr>
            <a:r>
              <a:rPr lang="en-US"/>
              <a:t>Your prompts and completions  not used for training models </a:t>
            </a:r>
          </a:p>
          <a:p>
            <a:pPr algn="ctr">
              <a:spcAft>
                <a:spcPts val="1200"/>
              </a:spcAft>
            </a:pPr>
            <a:endParaRPr lang="en-UA"/>
          </a:p>
        </p:txBody>
      </p:sp>
    </p:spTree>
    <p:extLst>
      <p:ext uri="{BB962C8B-B14F-4D97-AF65-F5344CB8AC3E}">
        <p14:creationId xmlns:p14="http://schemas.microsoft.com/office/powerpoint/2010/main" val="7777098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a:xfrm>
            <a:off x="0" y="313080"/>
            <a:ext cx="12192000" cy="553998"/>
          </a:xfrm>
        </p:spPr>
        <p:txBody>
          <a:bodyPr vert="horz" wrap="square" lIns="0" tIns="0" rIns="0" bIns="0" rtlCol="0" anchor="t">
            <a:spAutoFit/>
          </a:bodyPr>
          <a:lstStyle/>
          <a:p>
            <a:pPr marL="0" indent="0" algn="ctr">
              <a:spcAft>
                <a:spcPts val="1200"/>
              </a:spcAft>
              <a:buNone/>
            </a:pPr>
            <a:r>
              <a:rPr lang="en-US">
                <a:latin typeface="+mj-lt"/>
              </a:rPr>
              <a:t>Vulnerability scanning with Hidden Layer model scanner</a:t>
            </a:r>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algn="l"/>
            <a:endParaRPr lang="en-US"/>
          </a:p>
          <a:p>
            <a:pPr marL="342900" indent="-342900" algn="l">
              <a:buFont typeface="Arial" panose="020B0604020202020204" pitchFamily="34" charset="0"/>
              <a:buChar char="•"/>
            </a:pPr>
            <a:endParaRPr lang="en-US" sz="1800"/>
          </a:p>
          <a:p>
            <a:pPr algn="l"/>
            <a:endParaRPr lang="en-US" sz="1800"/>
          </a:p>
        </p:txBody>
      </p:sp>
      <p:grpSp>
        <p:nvGrpSpPr>
          <p:cNvPr id="11" name="Group 10" descr="screenshot">
            <a:extLst>
              <a:ext uri="{FF2B5EF4-FFF2-40B4-BE49-F238E27FC236}">
                <a16:creationId xmlns:a16="http://schemas.microsoft.com/office/drawing/2014/main" id="{CE67C3B0-373C-18F0-24DE-79AA934AE92D}"/>
              </a:ext>
            </a:extLst>
          </p:cNvPr>
          <p:cNvGrpSpPr/>
          <p:nvPr/>
        </p:nvGrpSpPr>
        <p:grpSpPr>
          <a:xfrm>
            <a:off x="129527" y="1114741"/>
            <a:ext cx="6062549" cy="3974094"/>
            <a:chOff x="154377" y="1114741"/>
            <a:chExt cx="6062549" cy="3974094"/>
          </a:xfrm>
          <a:effectLst>
            <a:outerShdw blurRad="50800" dist="38100" dir="2700000" algn="tl" rotWithShape="0">
              <a:prstClr val="black">
                <a:alpha val="40000"/>
              </a:prstClr>
            </a:outerShdw>
          </a:effectLst>
        </p:grpSpPr>
        <p:sp>
          <p:nvSpPr>
            <p:cNvPr id="7" name="Rectangle: Rounded Corners 6">
              <a:extLst>
                <a:ext uri="{FF2B5EF4-FFF2-40B4-BE49-F238E27FC236}">
                  <a16:creationId xmlns:a16="http://schemas.microsoft.com/office/drawing/2014/main" id="{981977BD-764F-435A-F009-44814614C28D}"/>
                </a:ext>
              </a:extLst>
            </p:cNvPr>
            <p:cNvSpPr/>
            <p:nvPr/>
          </p:nvSpPr>
          <p:spPr bwMode="auto">
            <a:xfrm>
              <a:off x="154377" y="1114741"/>
              <a:ext cx="6062549" cy="3974094"/>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38ACC8B5-027C-1C71-B678-9EBE6869FE38}"/>
                </a:ext>
              </a:extLst>
            </p:cNvPr>
            <p:cNvPicPr>
              <a:picLocks noChangeAspect="1"/>
            </p:cNvPicPr>
            <p:nvPr/>
          </p:nvPicPr>
          <p:blipFill>
            <a:blip r:embed="rId3"/>
            <a:stretch>
              <a:fillRect/>
            </a:stretch>
          </p:blipFill>
          <p:spPr>
            <a:xfrm>
              <a:off x="284918" y="1262267"/>
              <a:ext cx="5811082" cy="3690998"/>
            </a:xfrm>
            <a:prstGeom prst="rect">
              <a:avLst/>
            </a:prstGeom>
          </p:spPr>
        </p:pic>
      </p:grpSp>
      <p:grpSp>
        <p:nvGrpSpPr>
          <p:cNvPr id="10" name="Group 9" descr="screenshot">
            <a:extLst>
              <a:ext uri="{FF2B5EF4-FFF2-40B4-BE49-F238E27FC236}">
                <a16:creationId xmlns:a16="http://schemas.microsoft.com/office/drawing/2014/main" id="{9625A7B0-A367-ACDA-6855-C8C3BEBF7466}"/>
              </a:ext>
            </a:extLst>
          </p:cNvPr>
          <p:cNvGrpSpPr/>
          <p:nvPr/>
        </p:nvGrpSpPr>
        <p:grpSpPr>
          <a:xfrm>
            <a:off x="6378713" y="1114740"/>
            <a:ext cx="5698669" cy="3974093"/>
            <a:chOff x="6338954" y="1114740"/>
            <a:chExt cx="5698669" cy="3974093"/>
          </a:xfrm>
          <a:effectLst>
            <a:outerShdw blurRad="50800"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BAC021B7-5C68-004A-3D57-8D1D44522F03}"/>
                </a:ext>
              </a:extLst>
            </p:cNvPr>
            <p:cNvSpPr/>
            <p:nvPr/>
          </p:nvSpPr>
          <p:spPr bwMode="auto">
            <a:xfrm>
              <a:off x="6338954" y="1114740"/>
              <a:ext cx="5698669" cy="3974093"/>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3632B41E-437C-3352-B69A-23E61F1041C9}"/>
                </a:ext>
              </a:extLst>
            </p:cNvPr>
            <p:cNvPicPr>
              <a:picLocks noChangeAspect="1"/>
            </p:cNvPicPr>
            <p:nvPr/>
          </p:nvPicPr>
          <p:blipFill>
            <a:blip r:embed="rId4"/>
            <a:stretch>
              <a:fillRect/>
            </a:stretch>
          </p:blipFill>
          <p:spPr>
            <a:xfrm>
              <a:off x="6500193" y="1262267"/>
              <a:ext cx="5391980" cy="3690997"/>
            </a:xfrm>
            <a:prstGeom prst="rect">
              <a:avLst/>
            </a:prstGeom>
          </p:spPr>
        </p:pic>
      </p:grpSp>
      <p:sp>
        <p:nvSpPr>
          <p:cNvPr id="16" name="Text Placeholder 15">
            <a:extLst>
              <a:ext uri="{FF2B5EF4-FFF2-40B4-BE49-F238E27FC236}">
                <a16:creationId xmlns:a16="http://schemas.microsoft.com/office/drawing/2014/main" id="{855EC075-FB83-0CC7-B197-D466CA88B58A}"/>
              </a:ext>
            </a:extLst>
          </p:cNvPr>
          <p:cNvSpPr>
            <a:spLocks noGrp="1"/>
          </p:cNvSpPr>
          <p:nvPr>
            <p:ph type="body" sz="quarter" idx="15"/>
          </p:nvPr>
        </p:nvSpPr>
        <p:spPr>
          <a:xfrm>
            <a:off x="3371020" y="5318323"/>
            <a:ext cx="11040717" cy="2277547"/>
          </a:xfrm>
        </p:spPr>
        <p:txBody>
          <a:bodyPr/>
          <a:lstStyle/>
          <a:p>
            <a:pPr>
              <a:spcAft>
                <a:spcPts val="1200"/>
              </a:spcAft>
            </a:pPr>
            <a:r>
              <a:rPr lang="en-US"/>
              <a:t>Finds embedded malware and backdoors</a:t>
            </a:r>
          </a:p>
          <a:p>
            <a:pPr>
              <a:spcAft>
                <a:spcPts val="1200"/>
              </a:spcAft>
            </a:pPr>
            <a:r>
              <a:rPr lang="en-US"/>
              <a:t>Scans for common vulnerabilities and exposures</a:t>
            </a:r>
          </a:p>
          <a:p>
            <a:pPr>
              <a:spcAft>
                <a:spcPts val="1200"/>
              </a:spcAft>
            </a:pPr>
            <a:r>
              <a:rPr lang="en-US"/>
              <a:t>Detects tampering and corruption across model layers</a:t>
            </a:r>
            <a:endParaRPr lang="en-UA"/>
          </a:p>
        </p:txBody>
      </p:sp>
      <p:sp>
        <p:nvSpPr>
          <p:cNvPr id="12" name="Oval 11">
            <a:extLst>
              <a:ext uri="{FF2B5EF4-FFF2-40B4-BE49-F238E27FC236}">
                <a16:creationId xmlns:a16="http://schemas.microsoft.com/office/drawing/2014/main" id="{0A146CE6-AAAD-89B5-2BB9-2DA4D1645D9A}"/>
              </a:ext>
              <a:ext uri="{C183D7F6-B498-43B3-948B-1728B52AA6E4}">
                <adec:decorative xmlns:adec="http://schemas.microsoft.com/office/drawing/2017/decorative" val="1"/>
              </a:ext>
            </a:extLst>
          </p:cNvPr>
          <p:cNvSpPr/>
          <p:nvPr/>
        </p:nvSpPr>
        <p:spPr bwMode="auto">
          <a:xfrm>
            <a:off x="4174435" y="1893404"/>
            <a:ext cx="1138030" cy="347870"/>
          </a:xfrm>
          <a:custGeom>
            <a:avLst/>
            <a:gdLst>
              <a:gd name="connsiteX0" fmla="*/ 0 w 1138030"/>
              <a:gd name="connsiteY0" fmla="*/ 173935 h 347870"/>
              <a:gd name="connsiteX1" fmla="*/ 569015 w 1138030"/>
              <a:gd name="connsiteY1" fmla="*/ 0 h 347870"/>
              <a:gd name="connsiteX2" fmla="*/ 1138030 w 1138030"/>
              <a:gd name="connsiteY2" fmla="*/ 173935 h 347870"/>
              <a:gd name="connsiteX3" fmla="*/ 569015 w 1138030"/>
              <a:gd name="connsiteY3" fmla="*/ 347870 h 347870"/>
              <a:gd name="connsiteX4" fmla="*/ 0 w 1138030"/>
              <a:gd name="connsiteY4" fmla="*/ 173935 h 34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030" h="347870" extrusionOk="0">
                <a:moveTo>
                  <a:pt x="0" y="173935"/>
                </a:moveTo>
                <a:cubicBezTo>
                  <a:pt x="-11888" y="78382"/>
                  <a:pt x="280196" y="25011"/>
                  <a:pt x="569015" y="0"/>
                </a:cubicBezTo>
                <a:cubicBezTo>
                  <a:pt x="894476" y="22992"/>
                  <a:pt x="1138512" y="92580"/>
                  <a:pt x="1138030" y="173935"/>
                </a:cubicBezTo>
                <a:cubicBezTo>
                  <a:pt x="1107427" y="223826"/>
                  <a:pt x="904895" y="374013"/>
                  <a:pt x="569015" y="347870"/>
                </a:cubicBezTo>
                <a:cubicBezTo>
                  <a:pt x="258300" y="334691"/>
                  <a:pt x="3593" y="276695"/>
                  <a:pt x="0" y="173935"/>
                </a:cubicBezTo>
                <a:close/>
              </a:path>
            </a:pathLst>
          </a:custGeom>
          <a:noFill/>
          <a:ln w="38100">
            <a:solidFill>
              <a:srgbClr val="F4364C"/>
            </a:solidFill>
            <a:headEnd type="none" w="med" len="med"/>
            <a:tailEnd type="none" w="med" len="med"/>
            <a:extLst>
              <a:ext uri="{C807C97D-BFC1-408E-A445-0C87EB9F89A2}">
                <ask:lineSketchStyleProps xmlns:ask="http://schemas.microsoft.com/office/drawing/2018/sketchyshapes" sd="2650216993">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987B6FA7-90F9-C56C-7A3F-8C97D345E9C9}"/>
              </a:ext>
              <a:ext uri="{C183D7F6-B498-43B3-948B-1728B52AA6E4}">
                <adec:decorative xmlns:adec="http://schemas.microsoft.com/office/drawing/2017/decorative" val="1"/>
              </a:ext>
            </a:extLst>
          </p:cNvPr>
          <p:cNvCxnSpPr/>
          <p:nvPr/>
        </p:nvCxnSpPr>
        <p:spPr>
          <a:xfrm flipH="1">
            <a:off x="3896139" y="1709530"/>
            <a:ext cx="278296" cy="283266"/>
          </a:xfrm>
          <a:prstGeom prst="straightConnector1">
            <a:avLst/>
          </a:prstGeom>
          <a:ln w="38100">
            <a:solidFill>
              <a:srgbClr val="F4364C"/>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2727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p:txBody>
          <a:bodyPr vert="horz" wrap="square" lIns="0" tIns="0" rIns="0" bIns="0" rtlCol="0" anchor="t">
            <a:spAutoFit/>
          </a:bodyPr>
          <a:lstStyle/>
          <a:p>
            <a:pPr algn="ctr"/>
            <a:r>
              <a:rPr lang="en-US"/>
              <a:t>Security and Compliance</a:t>
            </a:r>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algn="l"/>
            <a:endParaRPr lang="en-US"/>
          </a:p>
          <a:p>
            <a:pPr marL="342900" indent="-342900" algn="l">
              <a:buFont typeface="Arial" panose="020B0604020202020204" pitchFamily="34" charset="0"/>
              <a:buChar char="•"/>
            </a:pPr>
            <a:endParaRPr lang="en-US" sz="1800"/>
          </a:p>
          <a:p>
            <a:pPr algn="l"/>
            <a:endParaRPr lang="en-US" sz="1800"/>
          </a:p>
        </p:txBody>
      </p:sp>
      <p:grpSp>
        <p:nvGrpSpPr>
          <p:cNvPr id="5" name="Group 4" descr="Private networking – your data is not exposed to the internet&#10;Route inbound and outbound traffic through Virtual Networks&#10;FQDN rules to approve outbound to non-Azure resources&#10;&#10;">
            <a:extLst>
              <a:ext uri="{FF2B5EF4-FFF2-40B4-BE49-F238E27FC236}">
                <a16:creationId xmlns:a16="http://schemas.microsoft.com/office/drawing/2014/main" id="{6D7FE7E7-74EF-544E-7437-29023EC9409F}"/>
              </a:ext>
            </a:extLst>
          </p:cNvPr>
          <p:cNvGrpSpPr/>
          <p:nvPr/>
        </p:nvGrpSpPr>
        <p:grpSpPr>
          <a:xfrm>
            <a:off x="670892" y="1644691"/>
            <a:ext cx="3255346" cy="4863251"/>
            <a:chOff x="3036419" y="1644691"/>
            <a:chExt cx="3255346" cy="4863251"/>
          </a:xfrm>
        </p:grpSpPr>
        <p:sp>
          <p:nvSpPr>
            <p:cNvPr id="28" name="Text Placeholder 15">
              <a:extLst>
                <a:ext uri="{FF2B5EF4-FFF2-40B4-BE49-F238E27FC236}">
                  <a16:creationId xmlns:a16="http://schemas.microsoft.com/office/drawing/2014/main" id="{A8FDA050-55EE-42C6-7FB6-035FB386C61A}"/>
                </a:ext>
              </a:extLst>
            </p:cNvPr>
            <p:cNvSpPr txBox="1">
              <a:spLocks/>
            </p:cNvSpPr>
            <p:nvPr/>
          </p:nvSpPr>
          <p:spPr>
            <a:xfrm>
              <a:off x="3036419" y="2783846"/>
              <a:ext cx="3255346" cy="3724096"/>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a:latin typeface="+mj-lt"/>
                </a:rPr>
                <a:t>Private networking – your data is not exposed to the internet</a:t>
              </a:r>
              <a:endParaRPr lang="en-US"/>
            </a:p>
            <a:p>
              <a:pPr>
                <a:spcAft>
                  <a:spcPts val="1200"/>
                </a:spcAft>
              </a:pPr>
              <a:r>
                <a:rPr lang="en-US"/>
                <a:t>Route inbound and outbound traffic through Virtual Networks</a:t>
              </a:r>
            </a:p>
            <a:p>
              <a:pPr>
                <a:spcAft>
                  <a:spcPts val="1200"/>
                </a:spcAft>
              </a:pPr>
              <a:r>
                <a:rPr lang="en-US"/>
                <a:t>FQDN rules to approve outbound to non-Azure resources</a:t>
              </a:r>
            </a:p>
            <a:p>
              <a:pPr>
                <a:spcAft>
                  <a:spcPts val="1200"/>
                </a:spcAft>
              </a:pPr>
              <a:endParaRPr lang="en-US"/>
            </a:p>
          </p:txBody>
        </p:sp>
        <p:grpSp>
          <p:nvGrpSpPr>
            <p:cNvPr id="34" name="Group 33">
              <a:extLst>
                <a:ext uri="{FF2B5EF4-FFF2-40B4-BE49-F238E27FC236}">
                  <a16:creationId xmlns:a16="http://schemas.microsoft.com/office/drawing/2014/main" id="{64BA7AEA-2467-974E-2190-246DA4CBF508}"/>
                </a:ext>
              </a:extLst>
            </p:cNvPr>
            <p:cNvGrpSpPr/>
            <p:nvPr/>
          </p:nvGrpSpPr>
          <p:grpSpPr>
            <a:xfrm>
              <a:off x="3050806" y="1644691"/>
              <a:ext cx="670054" cy="670054"/>
              <a:chOff x="4592457" y="2826250"/>
              <a:chExt cx="670054" cy="670054"/>
            </a:xfrm>
          </p:grpSpPr>
          <p:sp>
            <p:nvSpPr>
              <p:cNvPr id="32" name="Oval 31">
                <a:extLst>
                  <a:ext uri="{FF2B5EF4-FFF2-40B4-BE49-F238E27FC236}">
                    <a16:creationId xmlns:a16="http://schemas.microsoft.com/office/drawing/2014/main" id="{B5927606-505C-D990-5D25-118A23959753}"/>
                  </a:ext>
                </a:extLst>
              </p:cNvPr>
              <p:cNvSpPr/>
              <p:nvPr/>
            </p:nvSpPr>
            <p:spPr bwMode="auto">
              <a:xfrm>
                <a:off x="4592457" y="2826250"/>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mj-lt"/>
                </a:endParaRPr>
              </a:p>
            </p:txBody>
          </p:sp>
          <p:sp>
            <p:nvSpPr>
              <p:cNvPr id="33" name="Graphic 14">
                <a:extLst>
                  <a:ext uri="{FF2B5EF4-FFF2-40B4-BE49-F238E27FC236}">
                    <a16:creationId xmlns:a16="http://schemas.microsoft.com/office/drawing/2014/main" id="{A84DB29D-F4BD-C518-7326-7716162C6840}"/>
                  </a:ext>
                  <a:ext uri="{C183D7F6-B498-43B3-948B-1728B52AA6E4}">
                    <adec:decorative xmlns:adec="http://schemas.microsoft.com/office/drawing/2017/decorative" val="1"/>
                  </a:ext>
                </a:extLst>
              </p:cNvPr>
              <p:cNvSpPr/>
              <p:nvPr/>
            </p:nvSpPr>
            <p:spPr>
              <a:xfrm>
                <a:off x="4719114" y="2994578"/>
                <a:ext cx="416740" cy="333398"/>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endParaRPr lang="en-US"/>
              </a:p>
            </p:txBody>
          </p:sp>
        </p:grpSp>
      </p:grpSp>
      <p:pic>
        <p:nvPicPr>
          <p:cNvPr id="7" name="Picture 6" descr="Screenshot">
            <a:extLst>
              <a:ext uri="{FF2B5EF4-FFF2-40B4-BE49-F238E27FC236}">
                <a16:creationId xmlns:a16="http://schemas.microsoft.com/office/drawing/2014/main" id="{B8C95E62-9922-A00B-CA1A-40070EDFB753}"/>
              </a:ext>
            </a:extLst>
          </p:cNvPr>
          <p:cNvPicPr>
            <a:picLocks noChangeAspect="1"/>
          </p:cNvPicPr>
          <p:nvPr/>
        </p:nvPicPr>
        <p:blipFill>
          <a:blip r:embed="rId3"/>
          <a:stretch>
            <a:fillRect/>
          </a:stretch>
        </p:blipFill>
        <p:spPr>
          <a:xfrm>
            <a:off x="4512721" y="2651891"/>
            <a:ext cx="7506086" cy="3988005"/>
          </a:xfrm>
          <a:prstGeom prst="rect">
            <a:avLst/>
          </a:prstGeom>
        </p:spPr>
      </p:pic>
      <p:cxnSp>
        <p:nvCxnSpPr>
          <p:cNvPr id="14" name="Straight Arrow Connector 13">
            <a:extLst>
              <a:ext uri="{FF2B5EF4-FFF2-40B4-BE49-F238E27FC236}">
                <a16:creationId xmlns:a16="http://schemas.microsoft.com/office/drawing/2014/main" id="{94044F44-6EFB-164D-ACB7-C1C547E293DC}"/>
              </a:ext>
              <a:ext uri="{C183D7F6-B498-43B3-948B-1728B52AA6E4}">
                <adec:decorative xmlns:adec="http://schemas.microsoft.com/office/drawing/2017/decorative" val="1"/>
              </a:ext>
            </a:extLst>
          </p:cNvPr>
          <p:cNvCxnSpPr>
            <a:cxnSpLocks/>
          </p:cNvCxnSpPr>
          <p:nvPr/>
        </p:nvCxnSpPr>
        <p:spPr>
          <a:xfrm flipV="1">
            <a:off x="2014671" y="4726980"/>
            <a:ext cx="418563" cy="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9" name="Group 18" descr="screenshot">
            <a:extLst>
              <a:ext uri="{FF2B5EF4-FFF2-40B4-BE49-F238E27FC236}">
                <a16:creationId xmlns:a16="http://schemas.microsoft.com/office/drawing/2014/main" id="{82D7E7E3-56FF-860F-E831-6181FD89099A}"/>
              </a:ext>
            </a:extLst>
          </p:cNvPr>
          <p:cNvGrpSpPr/>
          <p:nvPr/>
        </p:nvGrpSpPr>
        <p:grpSpPr>
          <a:xfrm>
            <a:off x="5594889" y="1314715"/>
            <a:ext cx="4360189" cy="1424216"/>
            <a:chOff x="4856136" y="1273386"/>
            <a:chExt cx="4360189" cy="1424216"/>
          </a:xfrm>
        </p:grpSpPr>
        <p:pic>
          <p:nvPicPr>
            <p:cNvPr id="9" name="Picture 8">
              <a:extLst>
                <a:ext uri="{FF2B5EF4-FFF2-40B4-BE49-F238E27FC236}">
                  <a16:creationId xmlns:a16="http://schemas.microsoft.com/office/drawing/2014/main" id="{2DD409A2-556A-F8DA-D639-4E503A40F442}"/>
                </a:ext>
              </a:extLst>
            </p:cNvPr>
            <p:cNvPicPr>
              <a:picLocks noChangeAspect="1"/>
            </p:cNvPicPr>
            <p:nvPr/>
          </p:nvPicPr>
          <p:blipFill>
            <a:blip r:embed="rId4"/>
            <a:stretch>
              <a:fillRect/>
            </a:stretch>
          </p:blipFill>
          <p:spPr>
            <a:xfrm>
              <a:off x="7233497" y="1628046"/>
              <a:ext cx="997001" cy="254013"/>
            </a:xfrm>
            <a:prstGeom prst="rect">
              <a:avLst/>
            </a:prstGeom>
          </p:spPr>
        </p:pic>
        <p:pic>
          <p:nvPicPr>
            <p:cNvPr id="10" name="Picture 9">
              <a:extLst>
                <a:ext uri="{FF2B5EF4-FFF2-40B4-BE49-F238E27FC236}">
                  <a16:creationId xmlns:a16="http://schemas.microsoft.com/office/drawing/2014/main" id="{D608073E-F54F-8AB0-FF2E-86FBEA37361B}"/>
                </a:ext>
              </a:extLst>
            </p:cNvPr>
            <p:cNvPicPr>
              <a:picLocks noChangeAspect="1"/>
            </p:cNvPicPr>
            <p:nvPr/>
          </p:nvPicPr>
          <p:blipFill>
            <a:blip r:embed="rId5"/>
            <a:stretch>
              <a:fillRect/>
            </a:stretch>
          </p:blipFill>
          <p:spPr>
            <a:xfrm>
              <a:off x="4960361" y="1611647"/>
              <a:ext cx="1320868" cy="196860"/>
            </a:xfrm>
            <a:prstGeom prst="rect">
              <a:avLst/>
            </a:prstGeom>
          </p:spPr>
        </p:pic>
        <p:sp>
          <p:nvSpPr>
            <p:cNvPr id="11" name="Rectangle 10">
              <a:extLst>
                <a:ext uri="{FF2B5EF4-FFF2-40B4-BE49-F238E27FC236}">
                  <a16:creationId xmlns:a16="http://schemas.microsoft.com/office/drawing/2014/main" id="{6FB666E5-703A-41A4-9D12-8088B0BD1C25}"/>
                </a:ext>
              </a:extLst>
            </p:cNvPr>
            <p:cNvSpPr/>
            <p:nvPr/>
          </p:nvSpPr>
          <p:spPr>
            <a:xfrm>
              <a:off x="4856136" y="1273387"/>
              <a:ext cx="4360189" cy="1424215"/>
            </a:xfrm>
            <a:prstGeom prst="rect">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FA55C5-154B-A1B2-F882-3AE3EDED56E4}"/>
                </a:ext>
              </a:extLst>
            </p:cNvPr>
            <p:cNvSpPr txBox="1"/>
            <p:nvPr/>
          </p:nvSpPr>
          <p:spPr>
            <a:xfrm>
              <a:off x="4856136" y="1273386"/>
              <a:ext cx="4360189" cy="261610"/>
            </a:xfrm>
            <a:prstGeom prst="rect">
              <a:avLst/>
            </a:prstGeom>
            <a:solidFill>
              <a:schemeClr val="bg2"/>
            </a:solidFill>
          </p:spPr>
          <p:txBody>
            <a:bodyPr wrap="square" rtlCol="0">
              <a:spAutoFit/>
            </a:bodyPr>
            <a:lstStyle/>
            <a:p>
              <a:pPr algn="ctr"/>
              <a:r>
                <a:rPr lang="en-US" sz="1100">
                  <a:latin typeface="Arial" panose="020B0604020202020204" pitchFamily="34" charset="0"/>
                  <a:cs typeface="Arial" panose="020B0604020202020204" pitchFamily="34" charset="0"/>
                </a:rPr>
                <a:t>Model Catalog infrastructure</a:t>
              </a:r>
            </a:p>
          </p:txBody>
        </p:sp>
        <p:sp>
          <p:nvSpPr>
            <p:cNvPr id="13" name="TextBox 12">
              <a:extLst>
                <a:ext uri="{FF2B5EF4-FFF2-40B4-BE49-F238E27FC236}">
                  <a16:creationId xmlns:a16="http://schemas.microsoft.com/office/drawing/2014/main" id="{DC0F46C7-0BC4-F85A-0879-05A0CF1E8DBD}"/>
                </a:ext>
              </a:extLst>
            </p:cNvPr>
            <p:cNvSpPr txBox="1"/>
            <p:nvPr/>
          </p:nvSpPr>
          <p:spPr>
            <a:xfrm>
              <a:off x="5058883" y="1909689"/>
              <a:ext cx="1703465" cy="738664"/>
            </a:xfrm>
            <a:prstGeom prst="rect">
              <a:avLst/>
            </a:prstGeom>
            <a:noFill/>
          </p:spPr>
          <p:txBody>
            <a:bodyPr wrap="square" rtlCol="0">
              <a:spAutoFit/>
            </a:bodyPr>
            <a:lstStyle/>
            <a:p>
              <a:r>
                <a:rPr lang="en-US" sz="1050">
                  <a:latin typeface="Abadi Extra Light" panose="020B0204020104020204" pitchFamily="34" charset="0"/>
                  <a:cs typeface="Arial" panose="020B0604020202020204" pitchFamily="34" charset="0"/>
                </a:rPr>
                <a:t>Built-in service endpoint policy to AzureML managed storage accounts and Microsoft Container Registry</a:t>
              </a:r>
              <a:endParaRPr lang="en-US" sz="1600">
                <a:latin typeface="Abadi Extra Light" panose="020B0204020104020204" pitchFamily="34" charset="0"/>
              </a:endParaRPr>
            </a:p>
          </p:txBody>
        </p:sp>
        <p:sp>
          <p:nvSpPr>
            <p:cNvPr id="15" name="TextBox 14">
              <a:extLst>
                <a:ext uri="{FF2B5EF4-FFF2-40B4-BE49-F238E27FC236}">
                  <a16:creationId xmlns:a16="http://schemas.microsoft.com/office/drawing/2014/main" id="{7B39DA91-E97A-E258-F4F6-715569245B79}"/>
                </a:ext>
              </a:extLst>
            </p:cNvPr>
            <p:cNvSpPr txBox="1"/>
            <p:nvPr/>
          </p:nvSpPr>
          <p:spPr>
            <a:xfrm>
              <a:off x="7270093" y="1973118"/>
              <a:ext cx="1703465" cy="577081"/>
            </a:xfrm>
            <a:prstGeom prst="rect">
              <a:avLst/>
            </a:prstGeom>
            <a:noFill/>
          </p:spPr>
          <p:txBody>
            <a:bodyPr wrap="square" rtlCol="0">
              <a:spAutoFit/>
            </a:bodyPr>
            <a:lstStyle/>
            <a:p>
              <a:r>
                <a:rPr lang="en-US" sz="1050">
                  <a:latin typeface="Abadi Extra Light" panose="020B0204020104020204" pitchFamily="34" charset="0"/>
                  <a:cs typeface="Arial" panose="020B0604020202020204" pitchFamily="34" charset="0"/>
                </a:rPr>
                <a:t>Allow outbound FQDN rules for Hugging Face Hub and Docker Hub </a:t>
              </a:r>
              <a:endParaRPr lang="en-US" sz="1600">
                <a:latin typeface="Abadi Extra Light" panose="020B0204020104020204" pitchFamily="34" charset="0"/>
              </a:endParaRPr>
            </a:p>
          </p:txBody>
        </p:sp>
      </p:grpSp>
      <p:cxnSp>
        <p:nvCxnSpPr>
          <p:cNvPr id="21" name="Connector: Elbow 20">
            <a:extLst>
              <a:ext uri="{FF2B5EF4-FFF2-40B4-BE49-F238E27FC236}">
                <a16:creationId xmlns:a16="http://schemas.microsoft.com/office/drawing/2014/main" id="{0B3C5A89-97E8-5192-E029-37A9C512CC76}"/>
              </a:ext>
              <a:ext uri="{C183D7F6-B498-43B3-948B-1728B52AA6E4}">
                <adec:decorative xmlns:adec="http://schemas.microsoft.com/office/drawing/2017/decorative" val="1"/>
              </a:ext>
            </a:extLst>
          </p:cNvPr>
          <p:cNvCxnSpPr>
            <a:cxnSpLocks/>
          </p:cNvCxnSpPr>
          <p:nvPr/>
        </p:nvCxnSpPr>
        <p:spPr>
          <a:xfrm rot="16200000" flipV="1">
            <a:off x="9665489" y="2316413"/>
            <a:ext cx="1333430" cy="75425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8116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1EA0B-3487-BAA0-C202-0450ED2B7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F5C3410-42DA-FE4D-06AB-236B234B7BEB}"/>
              </a:ext>
              <a:ext uri="{C183D7F6-B498-43B3-948B-1728B52AA6E4}">
                <adec:decorative xmlns:adec="http://schemas.microsoft.com/office/drawing/2017/decorative" val="1"/>
              </a:ext>
            </a:extLst>
          </p:cNvPr>
          <p:cNvPicPr>
            <a:picLocks noChangeAspect="1"/>
          </p:cNvPicPr>
          <p:nvPr/>
        </p:nvPicPr>
        <p:blipFill rotWithShape="1">
          <a:blip r:embed="rId3">
            <a:duotone>
              <a:srgbClr val="0F9ED5">
                <a:shade val="45000"/>
                <a:satMod val="135000"/>
              </a:srgbClr>
              <a:prstClr val="white"/>
            </a:duotone>
          </a:blip>
          <a:srcRect l="606" t="692" r="232"/>
          <a:stretch/>
        </p:blipFill>
        <p:spPr>
          <a:xfrm>
            <a:off x="-1" y="0"/>
            <a:ext cx="12192001" cy="6858000"/>
          </a:xfrm>
          <a:prstGeom prst="rect">
            <a:avLst/>
          </a:prstGeom>
        </p:spPr>
      </p:pic>
      <p:sp>
        <p:nvSpPr>
          <p:cNvPr id="3" name="Title 1">
            <a:extLst>
              <a:ext uri="{FF2B5EF4-FFF2-40B4-BE49-F238E27FC236}">
                <a16:creationId xmlns:a16="http://schemas.microsoft.com/office/drawing/2014/main" id="{4110EDE0-A8D4-15C1-7836-31FDBC297B56}"/>
              </a:ext>
            </a:extLst>
          </p:cNvPr>
          <p:cNvSpPr txBox="1">
            <a:spLocks noGrp="1"/>
          </p:cNvSpPr>
          <p:nvPr>
            <p:ph type="title" idx="4294967295"/>
          </p:nvPr>
        </p:nvSpPr>
        <p:spPr>
          <a:xfrm>
            <a:off x="1716005" y="677829"/>
            <a:ext cx="8741664" cy="696781"/>
          </a:xfrm>
          <a:prstGeom prst="roundRect">
            <a:avLst>
              <a:gd name="adj" fmla="val 50000"/>
            </a:avLst>
          </a:prstGeom>
          <a:gradFill flip="none" rotWithShape="1">
            <a:gsLst>
              <a:gs pos="100000">
                <a:schemeClr val="tx2"/>
              </a:gs>
              <a:gs pos="0">
                <a:schemeClr val="accent3"/>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Azure AI </a:t>
            </a:r>
            <a:r>
              <a:rPr lang="en-US" sz="2800" spc="0">
                <a:gradFill>
                  <a:gsLst>
                    <a:gs pos="41954">
                      <a:srgbClr val="FFFFFF"/>
                    </a:gs>
                    <a:gs pos="69540">
                      <a:srgbClr val="FFFFFF"/>
                    </a:gs>
                  </a:gsLst>
                  <a:path path="circle">
                    <a:fillToRect l="100000" b="100000"/>
                  </a:path>
                </a:gradFill>
                <a:latin typeface="Segoe Sans Text Semibold"/>
                <a:cs typeface="Segoe Sans Text" pitchFamily="2" charset="0"/>
              </a:rPr>
              <a:t>M</a:t>
            </a: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Sans Text" pitchFamily="2" charset="0"/>
              </a:rPr>
              <a:t>odel Catalog</a:t>
            </a:r>
          </a:p>
        </p:txBody>
      </p:sp>
      <p:sp>
        <p:nvSpPr>
          <p:cNvPr id="4" name="Subtitle 1311">
            <a:extLst>
              <a:ext uri="{FF2B5EF4-FFF2-40B4-BE49-F238E27FC236}">
                <a16:creationId xmlns:a16="http://schemas.microsoft.com/office/drawing/2014/main" id="{F4CBABA5-0059-61C1-4B60-EAB387D24E7B}"/>
              </a:ext>
            </a:extLst>
          </p:cNvPr>
          <p:cNvSpPr txBox="1">
            <a:spLocks/>
          </p:cNvSpPr>
          <p:nvPr/>
        </p:nvSpPr>
        <p:spPr>
          <a:xfrm>
            <a:off x="590334" y="1547392"/>
            <a:ext cx="11014381" cy="545473"/>
          </a:xfrm>
          <a:prstGeom prst="rect">
            <a:avLst/>
          </a:prstGeom>
        </p:spPr>
        <p:txBody>
          <a:bodyPr vert="horz" wrap="square" lIns="0" tIns="228540" rIns="0" bIns="0" rtlCol="0" anchor="t">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2682210" rtl="0" eaLnBrk="1" fontAlgn="base" latinLnBrk="0" hangingPunct="1">
              <a:lnSpc>
                <a:spcPct val="100000"/>
              </a:lnSpc>
              <a:spcBef>
                <a:spcPct val="0"/>
              </a:spcBef>
              <a:spcAft>
                <a:spcPts val="3520"/>
              </a:spcAft>
              <a:buClrTx/>
              <a:buSzPct val="90000"/>
              <a:buFont typeface="Wingdings" panose="05000000000000000000" pitchFamily="2" charset="2"/>
              <a:buNone/>
              <a:tabLst/>
              <a:defRPr/>
            </a:pPr>
            <a:r>
              <a:rPr kumimoji="0" lang="en-US" sz="2000" b="1" i="0" u="none" strike="noStrike" kern="1200" cap="none" spc="0" normalizeH="0" baseline="0" noProof="0" dirty="0">
                <a:ln w="3175">
                  <a:noFill/>
                </a:ln>
                <a:solidFill>
                  <a:srgbClr val="3B2E58"/>
                </a:solidFill>
                <a:effectLst/>
                <a:uLnTx/>
                <a:uFillTx/>
                <a:latin typeface="Segoe Sans Text Semibold" pitchFamily="2" charset="0"/>
                <a:ea typeface="+mn-ea"/>
                <a:cs typeface="Segoe Sans Text" pitchFamily="2" charset="0"/>
              </a:rPr>
              <a:t>DEMO</a:t>
            </a:r>
          </a:p>
        </p:txBody>
      </p:sp>
      <p:pic>
        <p:nvPicPr>
          <p:cNvPr id="1026" name="Picture 2" descr="Image displaying models in the Azure AI Model Catalog">
            <a:extLst>
              <a:ext uri="{FF2B5EF4-FFF2-40B4-BE49-F238E27FC236}">
                <a16:creationId xmlns:a16="http://schemas.microsoft.com/office/drawing/2014/main" id="{6A8F88F3-3DE4-7F7B-A386-921BC09D0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132" y="2265647"/>
            <a:ext cx="7611736" cy="43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96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3.33333E-6 L 1.25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2.08333E-7 -1.85185E-6 L -2.08333E-7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F8CC-069D-237A-A86B-29D3FA1A160B}"/>
              </a:ext>
            </a:extLst>
          </p:cNvPr>
          <p:cNvSpPr>
            <a:spLocks noGrp="1"/>
          </p:cNvSpPr>
          <p:nvPr>
            <p:ph type="title"/>
          </p:nvPr>
        </p:nvSpPr>
        <p:spPr>
          <a:xfrm>
            <a:off x="513244" y="274804"/>
            <a:ext cx="11083416" cy="553998"/>
          </a:xfrm>
        </p:spPr>
        <p:txBody>
          <a:bodyPr vert="horz" wrap="square" lIns="0" tIns="0" rIns="0" bIns="0" rtlCol="0" anchor="t">
            <a:spAutoFit/>
          </a:bodyPr>
          <a:lstStyle/>
          <a:p>
            <a:r>
              <a:rPr lang="en-US" dirty="0"/>
              <a:t>Azure AI model inference API works with favorite SDK</a:t>
            </a:r>
          </a:p>
        </p:txBody>
      </p:sp>
      <p:sp>
        <p:nvSpPr>
          <p:cNvPr id="3" name="TextBox 2">
            <a:extLst>
              <a:ext uri="{FF2B5EF4-FFF2-40B4-BE49-F238E27FC236}">
                <a16:creationId xmlns:a16="http://schemas.microsoft.com/office/drawing/2014/main" id="{250175A3-EE5C-37FC-9DF1-0D2C71A3351B}"/>
              </a:ext>
            </a:extLst>
          </p:cNvPr>
          <p:cNvSpPr txBox="1"/>
          <p:nvPr/>
        </p:nvSpPr>
        <p:spPr>
          <a:xfrm>
            <a:off x="283938" y="1348823"/>
            <a:ext cx="2960828" cy="1231106"/>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Consistent schema</a:t>
            </a:r>
          </a:p>
          <a:p>
            <a:pPr marL="285709" indent="-285709">
              <a:buFont typeface="Arial" panose="020B0604020202020204" pitchFamily="34" charset="0"/>
              <a:buChar char="•"/>
            </a:pPr>
            <a:r>
              <a:rPr lang="en-US" sz="2000"/>
              <a:t>Unified API schema that works across all models</a:t>
            </a:r>
          </a:p>
          <a:p>
            <a:pPr marL="285709" indent="-285709">
              <a:buFont typeface="Arial" panose="020B0604020202020204" pitchFamily="34" charset="0"/>
              <a:buChar char="•"/>
            </a:pPr>
            <a:endParaRPr lang="en-US" sz="2000"/>
          </a:p>
        </p:txBody>
      </p:sp>
      <p:sp>
        <p:nvSpPr>
          <p:cNvPr id="4" name="TextBox 3">
            <a:extLst>
              <a:ext uri="{FF2B5EF4-FFF2-40B4-BE49-F238E27FC236}">
                <a16:creationId xmlns:a16="http://schemas.microsoft.com/office/drawing/2014/main" id="{648B9911-4BF3-ADC9-00CB-CFEBBA6D0A34}"/>
              </a:ext>
            </a:extLst>
          </p:cNvPr>
          <p:cNvSpPr txBox="1"/>
          <p:nvPr/>
        </p:nvSpPr>
        <p:spPr>
          <a:xfrm>
            <a:off x="3309877" y="1322359"/>
            <a:ext cx="4028162" cy="1846659"/>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Advanced capabilities </a:t>
            </a:r>
          </a:p>
          <a:p>
            <a:pPr marL="285709" indent="-285709">
              <a:buFont typeface="Arial" panose="020B0604020202020204" pitchFamily="34" charset="0"/>
              <a:buChar char="•"/>
            </a:pPr>
            <a:r>
              <a:rPr lang="en-US" sz="2000"/>
              <a:t>Custom parameters that are unique to each model</a:t>
            </a:r>
          </a:p>
          <a:p>
            <a:pPr marL="285709" indent="-285709">
              <a:buFont typeface="Arial" panose="020B0604020202020204" pitchFamily="34" charset="0"/>
              <a:buChar char="•"/>
            </a:pPr>
            <a:r>
              <a:rPr lang="en-US" sz="2000"/>
              <a:t>Advanced capabilities like function calling and JSON support</a:t>
            </a:r>
          </a:p>
          <a:p>
            <a:pPr marL="285709" indent="-285709">
              <a:buFont typeface="Arial" panose="020B0604020202020204" pitchFamily="34" charset="0"/>
              <a:buChar char="•"/>
            </a:pPr>
            <a:endParaRPr lang="en-US" sz="2000"/>
          </a:p>
        </p:txBody>
      </p:sp>
      <p:sp>
        <p:nvSpPr>
          <p:cNvPr id="5" name="TextBox 4">
            <a:extLst>
              <a:ext uri="{FF2B5EF4-FFF2-40B4-BE49-F238E27FC236}">
                <a16:creationId xmlns:a16="http://schemas.microsoft.com/office/drawing/2014/main" id="{2B79334C-ED4B-D0AF-0A7B-F8FAB03F8D18}"/>
              </a:ext>
            </a:extLst>
          </p:cNvPr>
          <p:cNvSpPr txBox="1"/>
          <p:nvPr/>
        </p:nvSpPr>
        <p:spPr>
          <a:xfrm>
            <a:off x="7413454" y="1322359"/>
            <a:ext cx="4572828" cy="2154436"/>
          </a:xfrm>
          <a:prstGeom prst="rect">
            <a:avLst/>
          </a:prstGeom>
          <a:noFill/>
        </p:spPr>
        <p:txBody>
          <a:bodyPr wrap="square" lIns="0" tIns="0" rIns="0" bIns="0" rtlCol="0" anchor="t">
            <a:spAutoFit/>
          </a:bodyPr>
          <a:lstStyle/>
          <a:p>
            <a:r>
              <a:rPr lang="en-US" sz="2000">
                <a:latin typeface="Segoe UI Semibold"/>
                <a:cs typeface="Segoe UI Semibold"/>
              </a:rPr>
              <a:t>Rich client support</a:t>
            </a:r>
          </a:p>
          <a:p>
            <a:pPr marL="285709" indent="-285709">
              <a:buFont typeface="Arial" panose="020B0604020202020204" pitchFamily="34" charset="0"/>
              <a:buChar char="•"/>
            </a:pPr>
            <a:r>
              <a:rPr lang="en-US" sz="2000"/>
              <a:t>“Model inference SDK” for multiple languages </a:t>
            </a:r>
            <a:endParaRPr lang="en-US" sz="2000">
              <a:cs typeface="Segoe UI"/>
            </a:endParaRPr>
          </a:p>
          <a:p>
            <a:pPr marL="285709" indent="-285709">
              <a:buFont typeface="Arial" panose="020B0604020202020204" pitchFamily="34" charset="0"/>
              <a:buChar char="•"/>
            </a:pPr>
            <a:r>
              <a:rPr lang="en-US" sz="2000"/>
              <a:t>Integration with LLM App development tools like prompt flow, Lang Chain, Semantic Kernal and more</a:t>
            </a:r>
            <a:endParaRPr lang="en-US" sz="2000">
              <a:cs typeface="Segoe UI"/>
            </a:endParaRPr>
          </a:p>
          <a:p>
            <a:pPr marL="285709" indent="-285709">
              <a:buFont typeface="Arial" panose="020B0604020202020204" pitchFamily="34" charset="0"/>
              <a:buChar char="•"/>
            </a:pPr>
            <a:endParaRPr lang="en-US" sz="2000"/>
          </a:p>
        </p:txBody>
      </p:sp>
      <p:grpSp>
        <p:nvGrpSpPr>
          <p:cNvPr id="6" name="Group 5">
            <a:extLst>
              <a:ext uri="{FF2B5EF4-FFF2-40B4-BE49-F238E27FC236}">
                <a16:creationId xmlns:a16="http://schemas.microsoft.com/office/drawing/2014/main" id="{03ECAB08-F2FB-FFB3-CEC8-F0CAA21E3D17}"/>
              </a:ext>
              <a:ext uri="{C183D7F6-B498-43B3-948B-1728B52AA6E4}">
                <adec:decorative xmlns:adec="http://schemas.microsoft.com/office/drawing/2017/decorative" val="1"/>
              </a:ext>
            </a:extLst>
          </p:cNvPr>
          <p:cNvGrpSpPr/>
          <p:nvPr/>
        </p:nvGrpSpPr>
        <p:grpSpPr>
          <a:xfrm>
            <a:off x="515667" y="3401145"/>
            <a:ext cx="10993898" cy="2641464"/>
            <a:chOff x="206260" y="3467174"/>
            <a:chExt cx="11531242" cy="2770575"/>
          </a:xfrm>
        </p:grpSpPr>
        <p:sp>
          <p:nvSpPr>
            <p:cNvPr id="7" name="TextBox 6">
              <a:extLst>
                <a:ext uri="{FF2B5EF4-FFF2-40B4-BE49-F238E27FC236}">
                  <a16:creationId xmlns:a16="http://schemas.microsoft.com/office/drawing/2014/main" id="{62C7789B-1536-F705-6015-7662A3D0145A}"/>
                </a:ext>
              </a:extLst>
            </p:cNvPr>
            <p:cNvSpPr txBox="1"/>
            <p:nvPr/>
          </p:nvSpPr>
          <p:spPr>
            <a:xfrm>
              <a:off x="206260" y="5204724"/>
              <a:ext cx="2315967" cy="1033025"/>
            </a:xfrm>
            <a:prstGeom prst="rect">
              <a:avLst/>
            </a:prstGeom>
            <a:noFill/>
          </p:spPr>
          <p:txBody>
            <a:bodyPr wrap="square" lIns="0" tIns="0" rIns="0" bIns="0" rtlCol="0">
              <a:spAutoFit/>
            </a:bodyPr>
            <a:lstStyle/>
            <a:p>
              <a:pPr algn="ctr"/>
              <a:r>
                <a:rPr lang="en-US" sz="1600"/>
                <a:t>Azure AI Prompt Flow</a:t>
              </a:r>
            </a:p>
            <a:p>
              <a:pPr algn="ctr"/>
              <a:r>
                <a:rPr lang="en-US" sz="1600"/>
                <a:t>+</a:t>
              </a:r>
            </a:p>
            <a:p>
              <a:pPr algn="ctr"/>
              <a:r>
                <a:rPr lang="en-US" sz="1600"/>
                <a:t>azure-ai-inference SDK </a:t>
              </a:r>
            </a:p>
            <a:p>
              <a:pPr algn="ctr"/>
              <a:r>
                <a:rPr lang="en-US" sz="1600"/>
                <a:t>(coming in early June)</a:t>
              </a:r>
            </a:p>
          </p:txBody>
        </p:sp>
        <p:sp>
          <p:nvSpPr>
            <p:cNvPr id="8" name="TextBox 7">
              <a:extLst>
                <a:ext uri="{FF2B5EF4-FFF2-40B4-BE49-F238E27FC236}">
                  <a16:creationId xmlns:a16="http://schemas.microsoft.com/office/drawing/2014/main" id="{CB66ABCA-3E19-43C0-DFD6-70D2BBB70863}"/>
                </a:ext>
              </a:extLst>
            </p:cNvPr>
            <p:cNvSpPr txBox="1"/>
            <p:nvPr/>
          </p:nvSpPr>
          <p:spPr>
            <a:xfrm>
              <a:off x="7943639" y="5204726"/>
              <a:ext cx="2702440" cy="258256"/>
            </a:xfrm>
            <a:prstGeom prst="rect">
              <a:avLst/>
            </a:prstGeom>
            <a:noFill/>
          </p:spPr>
          <p:txBody>
            <a:bodyPr wrap="square" lIns="0" tIns="0" rIns="0" bIns="0" rtlCol="0">
              <a:spAutoFit/>
            </a:bodyPr>
            <a:lstStyle/>
            <a:p>
              <a:pPr algn="ctr"/>
              <a:r>
                <a:rPr lang="en-US" sz="1600"/>
                <a:t>Model provider SDKs</a:t>
              </a:r>
            </a:p>
          </p:txBody>
        </p:sp>
        <p:pic>
          <p:nvPicPr>
            <p:cNvPr id="9" name="Picture 6" descr="Prompt flow — Prompt flow documentation">
              <a:extLst>
                <a:ext uri="{FF2B5EF4-FFF2-40B4-BE49-F238E27FC236}">
                  <a16:creationId xmlns:a16="http://schemas.microsoft.com/office/drawing/2014/main" id="{ABC98614-F4AB-ECBC-39D8-A0F890C76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94" y="3472236"/>
              <a:ext cx="1081350" cy="1081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FAFB9D-78AD-B544-95F6-0C2731795A00}"/>
                </a:ext>
              </a:extLst>
            </p:cNvPr>
            <p:cNvSpPr txBox="1"/>
            <p:nvPr/>
          </p:nvSpPr>
          <p:spPr>
            <a:xfrm>
              <a:off x="2981292" y="5204722"/>
              <a:ext cx="3164493" cy="516513"/>
            </a:xfrm>
            <a:prstGeom prst="rect">
              <a:avLst/>
            </a:prstGeom>
            <a:noFill/>
          </p:spPr>
          <p:txBody>
            <a:bodyPr wrap="square" lIns="0" tIns="0" rIns="0" bIns="0" rtlCol="0">
              <a:spAutoFit/>
            </a:bodyPr>
            <a:lstStyle/>
            <a:p>
              <a:pPr algn="ctr"/>
              <a:r>
                <a:rPr lang="en-US" sz="1600"/>
                <a:t>Popular OSS tools like </a:t>
              </a:r>
            </a:p>
            <a:p>
              <a:pPr algn="ctr"/>
              <a:r>
                <a:rPr lang="en-US" sz="1600"/>
                <a:t>Lang Chain and Semantic Kernel </a:t>
              </a:r>
            </a:p>
          </p:txBody>
        </p:sp>
        <p:pic>
          <p:nvPicPr>
            <p:cNvPr id="11" name="Picture 8" descr="Mastering Prompt Engineering for LLM ...">
              <a:extLst>
                <a:ext uri="{FF2B5EF4-FFF2-40B4-BE49-F238E27FC236}">
                  <a16:creationId xmlns:a16="http://schemas.microsoft.com/office/drawing/2014/main" id="{D7370FBC-13A3-30E3-CDAD-632BF3293A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1201"/>
            <a:stretch/>
          </p:blipFill>
          <p:spPr bwMode="auto">
            <a:xfrm>
              <a:off x="2801105" y="3467174"/>
              <a:ext cx="1856280" cy="1091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Large SK Logo">
              <a:extLst>
                <a:ext uri="{FF2B5EF4-FFF2-40B4-BE49-F238E27FC236}">
                  <a16:creationId xmlns:a16="http://schemas.microsoft.com/office/drawing/2014/main" id="{4CF6D9BE-3709-7500-737D-2769C462E3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5276" y="3472238"/>
              <a:ext cx="1081348" cy="1081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OpenAI Vector Logo - Download Free SVG ...">
              <a:extLst>
                <a:ext uri="{FF2B5EF4-FFF2-40B4-BE49-F238E27FC236}">
                  <a16:creationId xmlns:a16="http://schemas.microsoft.com/office/drawing/2014/main" id="{DC13EEFA-0F56-2A45-96A7-E7BC9219C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5035" y="3538936"/>
              <a:ext cx="935368" cy="947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Mistral AI logo">
              <a:extLst>
                <a:ext uri="{FF2B5EF4-FFF2-40B4-BE49-F238E27FC236}">
                  <a16:creationId xmlns:a16="http://schemas.microsoft.com/office/drawing/2014/main" id="{CD2CFD33-041C-F233-08E0-DB0615A7060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2657" y="3545227"/>
              <a:ext cx="935368" cy="9353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ack and green logo&#10;&#10;Description automatically generated">
              <a:extLst>
                <a:ext uri="{FF2B5EF4-FFF2-40B4-BE49-F238E27FC236}">
                  <a16:creationId xmlns:a16="http://schemas.microsoft.com/office/drawing/2014/main" id="{8319070A-DD34-8B74-C116-95EAC0DEEB93}"/>
                </a:ext>
              </a:extLst>
            </p:cNvPr>
            <p:cNvPicPr>
              <a:picLocks noChangeAspect="1"/>
            </p:cNvPicPr>
            <p:nvPr/>
          </p:nvPicPr>
          <p:blipFill rotWithShape="1">
            <a:blip r:embed="rId8">
              <a:extLst>
                <a:ext uri="{28A0092B-C50C-407E-A947-70E740481C1C}">
                  <a14:useLocalDpi xmlns:a14="http://schemas.microsoft.com/office/drawing/2010/main" val="0"/>
                </a:ext>
              </a:extLst>
            </a:blip>
            <a:srcRect t="-7491" r="80121"/>
            <a:stretch/>
          </p:blipFill>
          <p:spPr>
            <a:xfrm>
              <a:off x="10560280" y="3648956"/>
              <a:ext cx="825627" cy="727911"/>
            </a:xfrm>
            <a:prstGeom prst="rect">
              <a:avLst/>
            </a:prstGeom>
          </p:spPr>
        </p:pic>
        <p:sp>
          <p:nvSpPr>
            <p:cNvPr id="17" name="Left Brace 16">
              <a:extLst>
                <a:ext uri="{FF2B5EF4-FFF2-40B4-BE49-F238E27FC236}">
                  <a16:creationId xmlns:a16="http://schemas.microsoft.com/office/drawing/2014/main" id="{261F5E4E-482C-6874-585C-EFBB1B51BB91}"/>
                </a:ext>
              </a:extLst>
            </p:cNvPr>
            <p:cNvSpPr/>
            <p:nvPr/>
          </p:nvSpPr>
          <p:spPr>
            <a:xfrm rot="16200000">
              <a:off x="1042876" y="3793785"/>
              <a:ext cx="344586" cy="1948300"/>
            </a:xfrm>
            <a:prstGeom prst="leftBrace">
              <a:avLst>
                <a:gd name="adj1" fmla="val 5145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8" name="Left Brace 17">
              <a:extLst>
                <a:ext uri="{FF2B5EF4-FFF2-40B4-BE49-F238E27FC236}">
                  <a16:creationId xmlns:a16="http://schemas.microsoft.com/office/drawing/2014/main" id="{8E721C4A-6E65-C1D8-BB60-FA58E40A30C6}"/>
                </a:ext>
              </a:extLst>
            </p:cNvPr>
            <p:cNvSpPr/>
            <p:nvPr/>
          </p:nvSpPr>
          <p:spPr>
            <a:xfrm rot="16200000">
              <a:off x="4323013" y="2929458"/>
              <a:ext cx="481050" cy="3813425"/>
            </a:xfrm>
            <a:prstGeom prst="leftBrace">
              <a:avLst>
                <a:gd name="adj1" fmla="val 61684"/>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4" name="Left Brace 23">
              <a:extLst>
                <a:ext uri="{FF2B5EF4-FFF2-40B4-BE49-F238E27FC236}">
                  <a16:creationId xmlns:a16="http://schemas.microsoft.com/office/drawing/2014/main" id="{DDE7E48F-AAFD-A8AF-5D27-8F7D37285D4A}"/>
                </a:ext>
              </a:extLst>
            </p:cNvPr>
            <p:cNvSpPr/>
            <p:nvPr/>
          </p:nvSpPr>
          <p:spPr>
            <a:xfrm rot="16200000">
              <a:off x="9054334" y="2393527"/>
              <a:ext cx="481050" cy="4885287"/>
            </a:xfrm>
            <a:prstGeom prst="leftBrace">
              <a:avLst>
                <a:gd name="adj1" fmla="val 560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grpSp>
      <p:cxnSp>
        <p:nvCxnSpPr>
          <p:cNvPr id="25" name="Straight Arrow Connector 24">
            <a:extLst>
              <a:ext uri="{FF2B5EF4-FFF2-40B4-BE49-F238E27FC236}">
                <a16:creationId xmlns:a16="http://schemas.microsoft.com/office/drawing/2014/main" id="{177536A9-580F-8279-8170-929241203D1C}"/>
              </a:ext>
              <a:ext uri="{C183D7F6-B498-43B3-948B-1728B52AA6E4}">
                <adec:decorative xmlns:adec="http://schemas.microsoft.com/office/drawing/2017/decorative" val="1"/>
              </a:ext>
            </a:extLst>
          </p:cNvPr>
          <p:cNvCxnSpPr>
            <a:cxnSpLocks/>
          </p:cNvCxnSpPr>
          <p:nvPr/>
        </p:nvCxnSpPr>
        <p:spPr>
          <a:xfrm>
            <a:off x="515667" y="6194718"/>
            <a:ext cx="11039185" cy="0"/>
          </a:xfrm>
          <a:prstGeom prst="straightConnector1">
            <a:avLst/>
          </a:prstGeom>
          <a:ln>
            <a:solidFill>
              <a:srgbClr val="D9D9D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Rounded Rectangle 12">
            <a:extLst>
              <a:ext uri="{FF2B5EF4-FFF2-40B4-BE49-F238E27FC236}">
                <a16:creationId xmlns:a16="http://schemas.microsoft.com/office/drawing/2014/main" id="{14C2DADD-1C6A-EFCD-5F47-F9034E015408}"/>
              </a:ext>
              <a:ext uri="{C183D7F6-B498-43B3-948B-1728B52AA6E4}">
                <adec:decorative xmlns:adec="http://schemas.microsoft.com/office/drawing/2017/decorative" val="1"/>
              </a:ext>
            </a:extLst>
          </p:cNvPr>
          <p:cNvSpPr/>
          <p:nvPr/>
        </p:nvSpPr>
        <p:spPr bwMode="auto">
          <a:xfrm>
            <a:off x="5111324" y="5850160"/>
            <a:ext cx="2067172" cy="868488"/>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2" rIns="0" bIns="0" numCol="1" spcCol="0" rtlCol="0" fromWordArt="0" anchor="ctr" anchorCtr="0" forceAA="0" compatLnSpc="1">
            <a:prstTxWarp prst="textNoShape">
              <a:avLst/>
            </a:prstTxWarp>
            <a:noAutofit/>
          </a:bodyPr>
          <a:lstStyle/>
          <a:p>
            <a:pPr algn="ctr" defTabSz="811554">
              <a:spcBef>
                <a:spcPts val="174"/>
              </a:spcBef>
            </a:pPr>
            <a:endParaRPr lang="en-UA" sz="2400" err="1">
              <a:gradFill>
                <a:gsLst>
                  <a:gs pos="41958">
                    <a:srgbClr val="FFFFFF"/>
                  </a:gs>
                  <a:gs pos="63000">
                    <a:srgbClr val="FFFFFF"/>
                  </a:gs>
                </a:gsLst>
                <a:lin ang="0" scaled="0"/>
              </a:gradFill>
              <a:latin typeface="Segoe UI" panose="020B0502040204020203" pitchFamily="34" charset="0"/>
            </a:endParaRPr>
          </a:p>
        </p:txBody>
      </p:sp>
      <p:pic>
        <p:nvPicPr>
          <p:cNvPr id="27" name="Picture 26" descr="Visual Studio Code">
            <a:extLst>
              <a:ext uri="{FF2B5EF4-FFF2-40B4-BE49-F238E27FC236}">
                <a16:creationId xmlns:a16="http://schemas.microsoft.com/office/drawing/2014/main" id="{3B6C9B0C-5DE9-7863-EFF0-53DD9E1E3075}"/>
              </a:ext>
            </a:extLst>
          </p:cNvPr>
          <p:cNvPicPr>
            <a:picLocks noChangeAspect="1"/>
          </p:cNvPicPr>
          <p:nvPr/>
        </p:nvPicPr>
        <p:blipFill>
          <a:blip r:embed="rId9"/>
          <a:stretch>
            <a:fillRect/>
          </a:stretch>
        </p:blipFill>
        <p:spPr>
          <a:xfrm>
            <a:off x="5393588" y="5885312"/>
            <a:ext cx="1458341" cy="747935"/>
          </a:xfrm>
          <a:prstGeom prst="rect">
            <a:avLst/>
          </a:prstGeom>
        </p:spPr>
      </p:pic>
    </p:spTree>
    <p:extLst>
      <p:ext uri="{BB962C8B-B14F-4D97-AF65-F5344CB8AC3E}">
        <p14:creationId xmlns:p14="http://schemas.microsoft.com/office/powerpoint/2010/main" val="22327727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FF5E-67C7-2789-89E7-44D538916696}"/>
              </a:ext>
            </a:extLst>
          </p:cNvPr>
          <p:cNvSpPr>
            <a:spLocks noGrp="1"/>
          </p:cNvSpPr>
          <p:nvPr>
            <p:ph type="title" idx="4294967295"/>
          </p:nvPr>
        </p:nvSpPr>
        <p:spPr>
          <a:xfrm>
            <a:off x="850432" y="2872468"/>
            <a:ext cx="3578225" cy="1107996"/>
          </a:xfrm>
        </p:spPr>
        <p:txBody>
          <a:bodyPr/>
          <a:lstStyle/>
          <a:p>
            <a:r>
              <a:rPr lang="en-US" spc="0">
                <a:cs typeface="Segoe UI"/>
              </a:rPr>
              <a:t>Model</a:t>
            </a:r>
            <a:br>
              <a:rPr lang="en-US" spc="0">
                <a:cs typeface="Segoe UI"/>
              </a:rPr>
            </a:br>
            <a:r>
              <a:rPr lang="en-US" spc="0">
                <a:cs typeface="Segoe UI"/>
              </a:rPr>
              <a:t>Customization </a:t>
            </a:r>
            <a:endParaRPr lang="en-US">
              <a:cs typeface="Segoe UI"/>
            </a:endParaRPr>
          </a:p>
        </p:txBody>
      </p:sp>
      <p:grpSp>
        <p:nvGrpSpPr>
          <p:cNvPr id="3" name="Group 2" descr="Chart graphic measuring low/High external knowledge required and low/high model adaptation required (e.g. behavior, writing style, vocabulary).&#10;&#10;Q&amp;A System: RAG. High external knowledge required, low model adaptation required.&#10;&#10;Summarization: Fine-tuning. Low external knowledge required, high model adaptation required.&#10;&#10;Customer support automation: Hybrid (Fine tuning + RAG). High external knowledge required and high model adaptation required.">
            <a:extLst>
              <a:ext uri="{FF2B5EF4-FFF2-40B4-BE49-F238E27FC236}">
                <a16:creationId xmlns:a16="http://schemas.microsoft.com/office/drawing/2014/main" id="{5C3B5C1D-A0CE-E2E5-5432-0E5618051CAE}"/>
              </a:ext>
            </a:extLst>
          </p:cNvPr>
          <p:cNvGrpSpPr/>
          <p:nvPr/>
        </p:nvGrpSpPr>
        <p:grpSpPr>
          <a:xfrm>
            <a:off x="4778119" y="514351"/>
            <a:ext cx="6831269" cy="5826714"/>
            <a:chOff x="4778119" y="514351"/>
            <a:chExt cx="6831269" cy="5826714"/>
          </a:xfrm>
        </p:grpSpPr>
        <p:cxnSp>
          <p:nvCxnSpPr>
            <p:cNvPr id="21" name="Straight Arrow Connector 20">
              <a:extLst>
                <a:ext uri="{FF2B5EF4-FFF2-40B4-BE49-F238E27FC236}">
                  <a16:creationId xmlns:a16="http://schemas.microsoft.com/office/drawing/2014/main" id="{FEFBC203-71F6-02F3-DACA-3E65A37406E1}"/>
                </a:ext>
                <a:ext uri="{C183D7F6-B498-43B3-948B-1728B52AA6E4}">
                  <adec:decorative xmlns:adec="http://schemas.microsoft.com/office/drawing/2017/decorative" val="1"/>
                </a:ext>
              </a:extLst>
            </p:cNvPr>
            <p:cNvCxnSpPr/>
            <p:nvPr/>
          </p:nvCxnSpPr>
          <p:spPr>
            <a:xfrm flipV="1">
              <a:off x="6837262" y="2893531"/>
              <a:ext cx="2108412" cy="2129585"/>
            </a:xfrm>
            <a:prstGeom prst="straightConnector1">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4E033846-9BE1-ECC5-E0DF-BAAE66A97712}"/>
                </a:ext>
                <a:ext uri="{C183D7F6-B498-43B3-948B-1728B52AA6E4}">
                  <adec:decorative xmlns:adec="http://schemas.microsoft.com/office/drawing/2017/decorative" val="1"/>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252571" y="1655436"/>
              <a:ext cx="2800307" cy="1891510"/>
            </a:xfrm>
            <a:prstGeom prst="rect">
              <a:avLst/>
            </a:prstGeom>
          </p:spPr>
        </p:pic>
        <p:sp>
          <p:nvSpPr>
            <p:cNvPr id="6" name="TextBox 5">
              <a:extLst>
                <a:ext uri="{FF2B5EF4-FFF2-40B4-BE49-F238E27FC236}">
                  <a16:creationId xmlns:a16="http://schemas.microsoft.com/office/drawing/2014/main" id="{9EE15D72-F6E4-101B-D2CA-880E33A6BCA0}"/>
                </a:ext>
                <a:ext uri="{C183D7F6-B498-43B3-948B-1728B52AA6E4}">
                  <adec:decorative xmlns:adec="http://schemas.microsoft.com/office/drawing/2017/decorative" val="1"/>
                </a:ext>
              </a:extLst>
            </p:cNvPr>
            <p:cNvSpPr txBox="1"/>
            <p:nvPr/>
          </p:nvSpPr>
          <p:spPr>
            <a:xfrm>
              <a:off x="6100354" y="1816797"/>
              <a:ext cx="671862" cy="307076"/>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high</a:t>
              </a:r>
            </a:p>
          </p:txBody>
        </p:sp>
        <p:sp>
          <p:nvSpPr>
            <p:cNvPr id="7" name="TextBox 6">
              <a:extLst>
                <a:ext uri="{FF2B5EF4-FFF2-40B4-BE49-F238E27FC236}">
                  <a16:creationId xmlns:a16="http://schemas.microsoft.com/office/drawing/2014/main" id="{7BA94BFF-6054-FD8B-5EDB-EBF82C9DCA8F}"/>
                </a:ext>
                <a:ext uri="{C183D7F6-B498-43B3-948B-1728B52AA6E4}">
                  <adec:decorative xmlns:adec="http://schemas.microsoft.com/office/drawing/2017/decorative" val="1"/>
                </a:ext>
              </a:extLst>
            </p:cNvPr>
            <p:cNvSpPr txBox="1"/>
            <p:nvPr/>
          </p:nvSpPr>
          <p:spPr>
            <a:xfrm>
              <a:off x="6100354" y="4673191"/>
              <a:ext cx="671862" cy="307076"/>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low</a:t>
              </a:r>
            </a:p>
          </p:txBody>
        </p:sp>
        <p:sp>
          <p:nvSpPr>
            <p:cNvPr id="8" name="TextBox 7">
              <a:extLst>
                <a:ext uri="{FF2B5EF4-FFF2-40B4-BE49-F238E27FC236}">
                  <a16:creationId xmlns:a16="http://schemas.microsoft.com/office/drawing/2014/main" id="{A8D917F3-DBA1-1B87-A08D-E6C0D53E8C09}"/>
                </a:ext>
                <a:ext uri="{C183D7F6-B498-43B3-948B-1728B52AA6E4}">
                  <adec:decorative xmlns:adec="http://schemas.microsoft.com/office/drawing/2017/decorative" val="1"/>
                </a:ext>
              </a:extLst>
            </p:cNvPr>
            <p:cNvSpPr txBox="1"/>
            <p:nvPr/>
          </p:nvSpPr>
          <p:spPr>
            <a:xfrm flipH="1">
              <a:off x="9113219" y="5121634"/>
              <a:ext cx="1257362"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high</a:t>
              </a:r>
            </a:p>
          </p:txBody>
        </p:sp>
        <p:sp>
          <p:nvSpPr>
            <p:cNvPr id="9" name="TextBox 8">
              <a:extLst>
                <a:ext uri="{FF2B5EF4-FFF2-40B4-BE49-F238E27FC236}">
                  <a16:creationId xmlns:a16="http://schemas.microsoft.com/office/drawing/2014/main" id="{ECA44761-DB9A-4490-3B50-0A24A0D1CC5B}"/>
                </a:ext>
                <a:ext uri="{C183D7F6-B498-43B3-948B-1728B52AA6E4}">
                  <adec:decorative xmlns:adec="http://schemas.microsoft.com/office/drawing/2017/decorative" val="1"/>
                </a:ext>
              </a:extLst>
            </p:cNvPr>
            <p:cNvSpPr txBox="1"/>
            <p:nvPr/>
          </p:nvSpPr>
          <p:spPr>
            <a:xfrm>
              <a:off x="6204047" y="5109846"/>
              <a:ext cx="671862" cy="30707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low</a:t>
              </a:r>
            </a:p>
          </p:txBody>
        </p:sp>
        <p:sp>
          <p:nvSpPr>
            <p:cNvPr id="10" name="TextBox 9">
              <a:extLst>
                <a:ext uri="{FF2B5EF4-FFF2-40B4-BE49-F238E27FC236}">
                  <a16:creationId xmlns:a16="http://schemas.microsoft.com/office/drawing/2014/main" id="{F862B039-7AF4-1214-2D62-D71678BF52E3}"/>
                </a:ext>
                <a:ext uri="{C183D7F6-B498-43B3-948B-1728B52AA6E4}">
                  <adec:decorative xmlns:adec="http://schemas.microsoft.com/office/drawing/2017/decorative" val="1"/>
                </a:ext>
              </a:extLst>
            </p:cNvPr>
            <p:cNvSpPr txBox="1"/>
            <p:nvPr/>
          </p:nvSpPr>
          <p:spPr>
            <a:xfrm>
              <a:off x="6936856" y="2833003"/>
              <a:ext cx="1403233" cy="375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RAG</a:t>
              </a:r>
            </a:p>
          </p:txBody>
        </p:sp>
        <p:sp>
          <p:nvSpPr>
            <p:cNvPr id="11" name="TextBox 10">
              <a:extLst>
                <a:ext uri="{FF2B5EF4-FFF2-40B4-BE49-F238E27FC236}">
                  <a16:creationId xmlns:a16="http://schemas.microsoft.com/office/drawing/2014/main" id="{7A8DDE56-F496-2252-7E41-7C457A80B300}"/>
                </a:ext>
                <a:ext uri="{C183D7F6-B498-43B3-948B-1728B52AA6E4}">
                  <adec:decorative xmlns:adec="http://schemas.microsoft.com/office/drawing/2017/decorative" val="1"/>
                </a:ext>
              </a:extLst>
            </p:cNvPr>
            <p:cNvSpPr txBox="1"/>
            <p:nvPr/>
          </p:nvSpPr>
          <p:spPr>
            <a:xfrm>
              <a:off x="8482031" y="4284913"/>
              <a:ext cx="1403233" cy="375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Fine-tuning</a:t>
              </a:r>
            </a:p>
          </p:txBody>
        </p:sp>
        <p:sp>
          <p:nvSpPr>
            <p:cNvPr id="12" name="TextBox 11">
              <a:extLst>
                <a:ext uri="{FF2B5EF4-FFF2-40B4-BE49-F238E27FC236}">
                  <a16:creationId xmlns:a16="http://schemas.microsoft.com/office/drawing/2014/main" id="{6C21F143-E17E-6324-CB2A-860DF185F1DD}"/>
                </a:ext>
                <a:ext uri="{C183D7F6-B498-43B3-948B-1728B52AA6E4}">
                  <adec:decorative xmlns:adec="http://schemas.microsoft.com/office/drawing/2017/decorative" val="1"/>
                </a:ext>
              </a:extLst>
            </p:cNvPr>
            <p:cNvSpPr txBox="1"/>
            <p:nvPr/>
          </p:nvSpPr>
          <p:spPr>
            <a:xfrm>
              <a:off x="6772216" y="5476577"/>
              <a:ext cx="3867398"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Model adaptation required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(e.g., behavior/writing style/vocabulary)</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3" name="TextBox 12">
              <a:extLst>
                <a:ext uri="{FF2B5EF4-FFF2-40B4-BE49-F238E27FC236}">
                  <a16:creationId xmlns:a16="http://schemas.microsoft.com/office/drawing/2014/main" id="{A7F07BA5-F01C-543B-2405-65E5AC30285B}"/>
                </a:ext>
                <a:ext uri="{C183D7F6-B498-43B3-948B-1728B52AA6E4}">
                  <adec:decorative xmlns:adec="http://schemas.microsoft.com/office/drawing/2017/decorative" val="1"/>
                </a:ext>
              </a:extLst>
            </p:cNvPr>
            <p:cNvSpPr txBox="1"/>
            <p:nvPr/>
          </p:nvSpPr>
          <p:spPr>
            <a:xfrm>
              <a:off x="8921909" y="2095871"/>
              <a:ext cx="2488706" cy="64827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Hybrid </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(fine-tuning + RAG)</a:t>
              </a:r>
            </a:p>
          </p:txBody>
        </p:sp>
        <p:grpSp>
          <p:nvGrpSpPr>
            <p:cNvPr id="17" name="Group 16">
              <a:extLst>
                <a:ext uri="{FF2B5EF4-FFF2-40B4-BE49-F238E27FC236}">
                  <a16:creationId xmlns:a16="http://schemas.microsoft.com/office/drawing/2014/main" id="{A3942040-1E18-9D96-F585-DF97B1066845}"/>
                </a:ext>
                <a:ext uri="{C183D7F6-B498-43B3-948B-1728B52AA6E4}">
                  <adec:decorative xmlns:adec="http://schemas.microsoft.com/office/drawing/2017/decorative" val="1"/>
                </a:ext>
              </a:extLst>
            </p:cNvPr>
            <p:cNvGrpSpPr/>
            <p:nvPr/>
          </p:nvGrpSpPr>
          <p:grpSpPr>
            <a:xfrm>
              <a:off x="6189758" y="1505359"/>
              <a:ext cx="4863119" cy="3525501"/>
              <a:chOff x="5724267" y="2142684"/>
              <a:chExt cx="3878060" cy="3180194"/>
            </a:xfrm>
          </p:grpSpPr>
          <p:cxnSp>
            <p:nvCxnSpPr>
              <p:cNvPr id="19" name="Straight Arrow Connector 18">
                <a:extLst>
                  <a:ext uri="{FF2B5EF4-FFF2-40B4-BE49-F238E27FC236}">
                    <a16:creationId xmlns:a16="http://schemas.microsoft.com/office/drawing/2014/main" id="{1E26AA4D-6219-5C52-17B2-F3D0028B2686}"/>
                  </a:ext>
                </a:extLst>
              </p:cNvPr>
              <p:cNvCxnSpPr>
                <a:cxnSpLocks/>
              </p:cNvCxnSpPr>
              <p:nvPr/>
            </p:nvCxnSpPr>
            <p:spPr>
              <a:xfrm flipH="1" flipV="1">
                <a:off x="5724267" y="2142684"/>
                <a:ext cx="0" cy="3180194"/>
              </a:xfrm>
              <a:prstGeom prst="straightConnector1">
                <a:avLst/>
              </a:prstGeom>
              <a:ln w="19050">
                <a:solidFill>
                  <a:schemeClr val="tx1"/>
                </a:solidFill>
                <a:tailEnd type="arrow" w="lg" len="sm"/>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30809A9-28DA-02EE-FCDA-5548E138AA16}"/>
                  </a:ext>
                </a:extLst>
              </p:cNvPr>
              <p:cNvCxnSpPr>
                <a:cxnSpLocks/>
              </p:cNvCxnSpPr>
              <p:nvPr/>
            </p:nvCxnSpPr>
            <p:spPr>
              <a:xfrm flipV="1">
                <a:off x="5724267" y="5322878"/>
                <a:ext cx="3878060" cy="0"/>
              </a:xfrm>
              <a:prstGeom prst="straightConnector1">
                <a:avLst/>
              </a:prstGeom>
              <a:ln w="19050">
                <a:solidFill>
                  <a:schemeClr val="tx1"/>
                </a:solidFill>
                <a:tailEnd type="arrow" w="lg" len="sm"/>
              </a:ln>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6EA0D0FC-AAF7-2AA9-F4FE-006DD6FEDCA0}"/>
                </a:ext>
                <a:ext uri="{C183D7F6-B498-43B3-948B-1728B52AA6E4}">
                  <adec:decorative xmlns:adec="http://schemas.microsoft.com/office/drawing/2017/decorative" val="1"/>
                </a:ext>
              </a:extLst>
            </p:cNvPr>
            <p:cNvSpPr txBox="1"/>
            <p:nvPr/>
          </p:nvSpPr>
          <p:spPr>
            <a:xfrm>
              <a:off x="4932568" y="824961"/>
              <a:ext cx="2514382" cy="553998"/>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b="0" i="0" u="none" strike="noStrike" cap="none" spc="0" normalizeH="0" baseline="0">
                  <a:ln w="3175">
                    <a:noFill/>
                  </a:ln>
                  <a:gradFill>
                    <a:gsLst>
                      <a:gs pos="0">
                        <a:srgbClr val="FFA38B"/>
                      </a:gs>
                      <a:gs pos="80000">
                        <a:srgbClr val="D59ED7"/>
                      </a:gs>
                    </a:gsLst>
                    <a:path path="circle">
                      <a:fillToRect l="100000" t="100000"/>
                    </a:path>
                  </a:gradFill>
                  <a:effectLst/>
                  <a:uLnTx/>
                  <a:uFillTx/>
                  <a:latin typeface="+mj-lt"/>
                  <a:cs typeface="Segoe UI" panose="020B0502040204020203"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External</a:t>
              </a:r>
              <a:b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knowledge required</a:t>
              </a:r>
            </a:p>
          </p:txBody>
        </p:sp>
        <p:sp>
          <p:nvSpPr>
            <p:cNvPr id="39" name="Rounded Rectangle 38">
              <a:extLst>
                <a:ext uri="{FF2B5EF4-FFF2-40B4-BE49-F238E27FC236}">
                  <a16:creationId xmlns:a16="http://schemas.microsoft.com/office/drawing/2014/main" id="{6192606C-CACE-635C-6527-0915F0F137AC}"/>
                </a:ext>
                <a:ext uri="{C183D7F6-B498-43B3-948B-1728B52AA6E4}">
                  <adec:decorative xmlns:adec="http://schemas.microsoft.com/office/drawing/2017/decorative" val="1"/>
                </a:ext>
              </a:extLst>
            </p:cNvPr>
            <p:cNvSpPr/>
            <p:nvPr/>
          </p:nvSpPr>
          <p:spPr bwMode="auto">
            <a:xfrm>
              <a:off x="4778119" y="514351"/>
              <a:ext cx="6831269" cy="5826714"/>
            </a:xfrm>
            <a:prstGeom prst="roundRect">
              <a:avLst>
                <a:gd name="adj" fmla="val 4897"/>
              </a:avLst>
            </a:prstGeom>
            <a:no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380902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8.33333E-7 -2.96296E-6 L -8.33333E-7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CA9-B547-10AD-EDEF-9F8F710D30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E3621F-E165-3F82-23C7-BC2815AB2956}"/>
              </a:ext>
            </a:extLst>
          </p:cNvPr>
          <p:cNvSpPr txBox="1">
            <a:spLocks noGrp="1"/>
          </p:cNvSpPr>
          <p:nvPr>
            <p:ph type="title" idx="4294967295"/>
          </p:nvPr>
        </p:nvSpPr>
        <p:spPr>
          <a:xfrm>
            <a:off x="2563906" y="2208359"/>
            <a:ext cx="7064188" cy="1661993"/>
          </a:xfrm>
          <a:prstGeom prst="rect">
            <a:avLst/>
          </a:prstGeom>
          <a:noFill/>
          <a:ln w="19050" cap="rnd"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5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The next AI</a:t>
            </a:r>
            <a:br>
              <a:rPr kumimoji="0" lang="en-US" sz="5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br>
            <a:r>
              <a:rPr kumimoji="0" lang="en-US" sz="5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platform shift is here.</a:t>
            </a:r>
          </a:p>
        </p:txBody>
      </p:sp>
      <p:sp>
        <p:nvSpPr>
          <p:cNvPr id="2" name="TextBox 1">
            <a:extLst>
              <a:ext uri="{FF2B5EF4-FFF2-40B4-BE49-F238E27FC236}">
                <a16:creationId xmlns:a16="http://schemas.microsoft.com/office/drawing/2014/main" id="{6FFD90D6-2800-8AEB-BE93-21554D93F234}"/>
              </a:ext>
            </a:extLst>
          </p:cNvPr>
          <p:cNvSpPr txBox="1"/>
          <p:nvPr/>
        </p:nvSpPr>
        <p:spPr>
          <a:xfrm>
            <a:off x="2247900" y="4163265"/>
            <a:ext cx="7696200"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Segoe UI Semibold"/>
                <a:ea typeface="+mn-ea"/>
                <a:cs typeface="+mn-cs"/>
              </a:rPr>
              <a:t>We need to evolve. </a:t>
            </a:r>
          </a:p>
        </p:txBody>
      </p:sp>
    </p:spTree>
    <p:extLst>
      <p:ext uri="{BB962C8B-B14F-4D97-AF65-F5344CB8AC3E}">
        <p14:creationId xmlns:p14="http://schemas.microsoft.com/office/powerpoint/2010/main" val="33461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300"/>
                                  </p:stCondLst>
                                  <p:childTnLst>
                                    <p:animMotion origin="layout" path="M 0 4.44444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4.44444E-6 L 0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2B19-6B5B-19A4-2011-81F71C9FD76B}"/>
              </a:ext>
            </a:extLst>
          </p:cNvPr>
          <p:cNvSpPr>
            <a:spLocks noGrp="1"/>
          </p:cNvSpPr>
          <p:nvPr>
            <p:ph type="title" idx="4294967295"/>
          </p:nvPr>
        </p:nvSpPr>
        <p:spPr>
          <a:xfrm>
            <a:off x="587375" y="482600"/>
            <a:ext cx="11017250" cy="554038"/>
          </a:xfrm>
        </p:spPr>
        <p:txBody>
          <a:bodyPr>
            <a:normAutofit fontScale="90000"/>
          </a:bodyPr>
          <a:lstStyle/>
          <a:p>
            <a:pPr algn="ctr"/>
            <a:r>
              <a:rPr lang="en-US"/>
              <a:t>Organizations are experimenting with multiple models </a:t>
            </a:r>
          </a:p>
        </p:txBody>
      </p:sp>
      <p:sp>
        <p:nvSpPr>
          <p:cNvPr id="8" name="Rectangle: Rounded Corners 5">
            <a:extLst>
              <a:ext uri="{FF2B5EF4-FFF2-40B4-BE49-F238E27FC236}">
                <a16:creationId xmlns:a16="http://schemas.microsoft.com/office/drawing/2014/main" id="{95A201D6-A3C8-ADF0-BE3A-8592E09344BD}"/>
              </a:ext>
              <a:ext uri="{C183D7F6-B498-43B3-948B-1728B52AA6E4}">
                <adec:decorative xmlns:adec="http://schemas.microsoft.com/office/drawing/2017/decorative" val="1"/>
              </a:ext>
            </a:extLst>
          </p:cNvPr>
          <p:cNvSpPr/>
          <p:nvPr/>
        </p:nvSpPr>
        <p:spPr bwMode="auto">
          <a:xfrm>
            <a:off x="1072515" y="1582943"/>
            <a:ext cx="10046970" cy="4378346"/>
          </a:xfrm>
          <a:prstGeom prst="roundRect">
            <a:avLst>
              <a:gd name="adj" fmla="val 5329"/>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1B7A9D7D-7CCA-C24C-C4AB-6E850EC01143}"/>
              </a:ext>
            </a:extLst>
          </p:cNvPr>
          <p:cNvSpPr txBox="1"/>
          <p:nvPr/>
        </p:nvSpPr>
        <p:spPr>
          <a:xfrm>
            <a:off x="2515737" y="1392962"/>
            <a:ext cx="7160526" cy="369332"/>
          </a:xfrm>
          <a:prstGeom prst="rect">
            <a:avLst/>
          </a:prstGeom>
          <a:solidFill>
            <a:schemeClr val="bg1"/>
          </a:solid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80000">
                      <a:srgbClr val="D59ED7"/>
                    </a:gs>
                  </a:gsLst>
                  <a:path path="circle">
                    <a:fillToRect l="100000" t="100000"/>
                  </a:path>
                </a:gradFill>
                <a:effectLst/>
                <a:uLnTx/>
                <a:uFillTx/>
                <a:latin typeface="+mj-lt"/>
                <a:cs typeface="Segoe UI" panose="020B0502040204020203"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solidFill>
                  <a:schemeClr val="tx1"/>
                </a:solidFill>
                <a:effectLst/>
                <a:uLnTx/>
                <a:uFillTx/>
                <a:latin typeface="Segoe UI Semibold"/>
                <a:ea typeface="+mn-ea"/>
                <a:cs typeface="Segoe UI" panose="020B0502040204020203" pitchFamily="34" charset="0"/>
              </a:rPr>
              <a:t># models providers pushed to use cases</a:t>
            </a:r>
          </a:p>
        </p:txBody>
      </p:sp>
      <p:sp>
        <p:nvSpPr>
          <p:cNvPr id="12" name="TextBox 11">
            <a:extLst>
              <a:ext uri="{FF2B5EF4-FFF2-40B4-BE49-F238E27FC236}">
                <a16:creationId xmlns:a16="http://schemas.microsoft.com/office/drawing/2014/main" id="{E9819425-F604-D204-037C-898F33CEFB93}"/>
              </a:ext>
            </a:extLst>
          </p:cNvPr>
          <p:cNvSpPr txBox="1"/>
          <p:nvPr/>
        </p:nvSpPr>
        <p:spPr>
          <a:xfrm>
            <a:off x="3067050" y="1943843"/>
            <a:ext cx="6057900" cy="246221"/>
          </a:xfrm>
          <a:prstGeom prst="rect">
            <a:avLst/>
          </a:prstGeom>
          <a:solidFill>
            <a:schemeClr val="bg1"/>
          </a:solid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80000">
                      <a:srgbClr val="D59ED7"/>
                    </a:gs>
                  </a:gsLst>
                  <a:path path="circle">
                    <a:fillToRect l="100000" t="100000"/>
                  </a:path>
                </a:gradFill>
                <a:effectLst/>
                <a:uLnTx/>
                <a:uFillTx/>
                <a:latin typeface="+mj-lt"/>
                <a:cs typeface="Segoe UI" panose="020B0502040204020203"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(Experimental and in production)</a:t>
            </a:r>
          </a:p>
        </p:txBody>
      </p:sp>
      <p:graphicFrame>
        <p:nvGraphicFramePr>
          <p:cNvPr id="7" name="Chart 6" descr="Bar chart displaying following values.&#10;&#10;1: 0%. 2: 7%. 3: 36%. 4: 28%. 5: 29%.">
            <a:extLst>
              <a:ext uri="{FF2B5EF4-FFF2-40B4-BE49-F238E27FC236}">
                <a16:creationId xmlns:a16="http://schemas.microsoft.com/office/drawing/2014/main" id="{AD1FBBA4-FACD-66EF-E67A-EB6D69FA6F0B}"/>
              </a:ext>
            </a:extLst>
          </p:cNvPr>
          <p:cNvGraphicFramePr/>
          <p:nvPr/>
        </p:nvGraphicFramePr>
        <p:xfrm>
          <a:off x="1533099" y="2442950"/>
          <a:ext cx="9125802" cy="351834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AC3168C-4C91-4D7E-0B77-B4A61ABCDC0B}"/>
              </a:ext>
            </a:extLst>
          </p:cNvPr>
          <p:cNvSpPr txBox="1"/>
          <p:nvPr/>
        </p:nvSpPr>
        <p:spPr>
          <a:xfrm>
            <a:off x="1773767" y="6317613"/>
            <a:ext cx="8644467"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50000"/>
                  </a:srgbClr>
                </a:solidFill>
                <a:effectLst/>
                <a:uLnTx/>
                <a:uFillTx/>
                <a:latin typeface="Segoe UI"/>
                <a:ea typeface="+mn-ea"/>
                <a:cs typeface="+mn-cs"/>
              </a:rPr>
              <a:t>Ref: </a:t>
            </a:r>
            <a:r>
              <a:rPr kumimoji="0" lang="en-US" sz="1100" b="0" i="0" u="none" strike="noStrike" kern="1200" cap="none" spc="0" normalizeH="0" baseline="0" noProof="0">
                <a:ln>
                  <a:noFill/>
                </a:ln>
                <a:solidFill>
                  <a:srgbClr val="FFFFFF">
                    <a:lumMod val="50000"/>
                  </a:srgbClr>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16 Changes to the Way Enterprises Are Building and Buying Generative AI | Andreessen Horowitz</a:t>
            </a:r>
            <a:endParaRPr kumimoji="0" lang="en-US" sz="11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3455785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200"/>
                                  </p:stCondLst>
                                  <p:childTnLst>
                                    <p:animMotion origin="layout" path="M -8.33333E-7 -2.96296E-6 L -8.33333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300"/>
                                  </p:stCondLst>
                                  <p:childTnLst>
                                    <p:animMotion origin="layout" path="M -8.33333E-7 -2.96296E-6 L -8.33333E-7 0.03542 " pathEditMode="relative" rAng="0" ptsTypes="AA">
                                      <p:cBhvr>
                                        <p:cTn id="3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10" grpId="0" animBg="1"/>
      <p:bldP spid="10" grpId="1" animBg="1"/>
      <p:bldP spid="12" grpId="0" animBg="1"/>
      <p:bldP spid="12" grpId="1" animBg="1"/>
      <p:bldGraphic spid="7" grpId="0">
        <p:bldAsOne/>
      </p:bldGraphic>
      <p:bldGraphic spid="7" grpId="1">
        <p:bldAsOne/>
      </p:bldGraphic>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3D9B6-2E60-D03B-CFCE-773389D1D0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28E4F7-C731-66C6-9300-68CAEF25792E}"/>
              </a:ext>
            </a:extLst>
          </p:cNvPr>
          <p:cNvSpPr>
            <a:spLocks noGrp="1"/>
          </p:cNvSpPr>
          <p:nvPr>
            <p:ph type="title"/>
          </p:nvPr>
        </p:nvSpPr>
        <p:spPr>
          <a:xfrm>
            <a:off x="586800" y="457200"/>
            <a:ext cx="10515600" cy="554400"/>
          </a:xfrm>
        </p:spPr>
        <p:txBody>
          <a:bodyPr anchor="ctr">
            <a:noAutofit/>
          </a:bodyPr>
          <a:lstStyle/>
          <a:p>
            <a:pPr algn="ctr"/>
            <a:r>
              <a:rPr lang="en-US">
                <a:latin typeface="Segoe UI Semibold"/>
                <a:cs typeface="Segoe UI Semibold"/>
              </a:rPr>
              <a:t>Agents are becoming more capable</a:t>
            </a:r>
            <a:endParaRPr lang="en-US" sz="3600">
              <a:latin typeface="Segoe UI Semibold"/>
              <a:cs typeface="Segoe UI Semibold"/>
            </a:endParaRPr>
          </a:p>
        </p:txBody>
      </p:sp>
      <p:sp>
        <p:nvSpPr>
          <p:cNvPr id="4" name="Rectangle: Rounded Corners 5">
            <a:extLst>
              <a:ext uri="{FF2B5EF4-FFF2-40B4-BE49-F238E27FC236}">
                <a16:creationId xmlns:a16="http://schemas.microsoft.com/office/drawing/2014/main" id="{0F410F60-8577-5095-F222-20FFA6037A50}"/>
              </a:ext>
              <a:ext uri="{C183D7F6-B498-43B3-948B-1728B52AA6E4}">
                <adec:decorative xmlns:adec="http://schemas.microsoft.com/office/drawing/2017/decorative" val="1"/>
              </a:ext>
            </a:extLst>
          </p:cNvPr>
          <p:cNvSpPr/>
          <p:nvPr/>
        </p:nvSpPr>
        <p:spPr bwMode="auto">
          <a:xfrm>
            <a:off x="586800" y="1286359"/>
            <a:ext cx="11022587" cy="4982679"/>
          </a:xfrm>
          <a:prstGeom prst="roundRect">
            <a:avLst>
              <a:gd name="adj" fmla="val 5329"/>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aphicFrame>
        <p:nvGraphicFramePr>
          <p:cNvPr id="5" name="Chart 4" descr="Task COmpletion Rates for WebArena Benchmark (by CMU)">
            <a:extLst>
              <a:ext uri="{FF2B5EF4-FFF2-40B4-BE49-F238E27FC236}">
                <a16:creationId xmlns:a16="http://schemas.microsoft.com/office/drawing/2014/main" id="{AA79C4F2-B593-BED3-0CB7-A9F19972A17D}"/>
              </a:ext>
            </a:extLst>
          </p:cNvPr>
          <p:cNvGraphicFramePr/>
          <p:nvPr/>
        </p:nvGraphicFramePr>
        <p:xfrm>
          <a:off x="696686" y="1427290"/>
          <a:ext cx="10722428" cy="47666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049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Graphic spid="5" grpId="0">
        <p:bldAsOne/>
      </p:bldGraphic>
      <p:bldGraphic spid="5"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8A18A-B59A-FB1A-375F-F1EDD40E44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8F1165-D577-8521-81ED-A24E59E22D94}"/>
              </a:ext>
            </a:extLst>
          </p:cNvPr>
          <p:cNvSpPr txBox="1">
            <a:spLocks noGrp="1"/>
          </p:cNvSpPr>
          <p:nvPr>
            <p:ph type="title" idx="4294967295"/>
          </p:nvPr>
        </p:nvSpPr>
        <p:spPr>
          <a:xfrm>
            <a:off x="2264481" y="2050074"/>
            <a:ext cx="7663039" cy="1354217"/>
          </a:xfrm>
          <a:prstGeom prst="rect">
            <a:avLst/>
          </a:prstGeom>
          <a:noFill/>
          <a:ln w="19050" cap="rnd"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8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80%</a:t>
            </a:r>
          </a:p>
        </p:txBody>
      </p:sp>
      <p:sp>
        <p:nvSpPr>
          <p:cNvPr id="2" name="TextBox 1">
            <a:extLst>
              <a:ext uri="{FF2B5EF4-FFF2-40B4-BE49-F238E27FC236}">
                <a16:creationId xmlns:a16="http://schemas.microsoft.com/office/drawing/2014/main" id="{3CE2A767-1524-FB8D-2AE3-D409A9AB7855}"/>
              </a:ext>
            </a:extLst>
          </p:cNvPr>
          <p:cNvSpPr txBox="1"/>
          <p:nvPr/>
        </p:nvSpPr>
        <p:spPr>
          <a:xfrm>
            <a:off x="2264481" y="3519026"/>
            <a:ext cx="7663039"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Segoe UI Semibold"/>
                <a:ea typeface="+mn-ea"/>
                <a:cs typeface="+mn-cs"/>
              </a:rPr>
              <a:t>of early AI projects fail to meet expectations due to complexity </a:t>
            </a:r>
          </a:p>
        </p:txBody>
      </p:sp>
    </p:spTree>
    <p:extLst>
      <p:ext uri="{BB962C8B-B14F-4D97-AF65-F5344CB8AC3E}">
        <p14:creationId xmlns:p14="http://schemas.microsoft.com/office/powerpoint/2010/main" val="25026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3.7037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a:extLst>
              <a:ext uri="{FF2B5EF4-FFF2-40B4-BE49-F238E27FC236}">
                <a16:creationId xmlns:a16="http://schemas.microsoft.com/office/drawing/2014/main" id="{B1C8C212-28DB-DD04-17EF-CE966A3ABA9C}"/>
              </a:ext>
              <a:ext uri="{C183D7F6-B498-43B3-948B-1728B52AA6E4}">
                <adec:decorative xmlns:adec="http://schemas.microsoft.com/office/drawing/2017/decorative" val="1"/>
              </a:ext>
            </a:extLst>
          </p:cNvPr>
          <p:cNvSpPr/>
          <p:nvPr/>
        </p:nvSpPr>
        <p:spPr bwMode="auto">
          <a:xfrm>
            <a:off x="5126979" y="3745300"/>
            <a:ext cx="2008622" cy="913318"/>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1979209"/>
              <a:gd name="connsiteY0" fmla="*/ 557083 h 568914"/>
              <a:gd name="connsiteX1" fmla="*/ 1979209 w 1979209"/>
              <a:gd name="connsiteY1" fmla="*/ 22119 h 568914"/>
              <a:gd name="connsiteX0" fmla="*/ 0 w 1979209"/>
              <a:gd name="connsiteY0" fmla="*/ 560953 h 560953"/>
              <a:gd name="connsiteX1" fmla="*/ 1979209 w 1979209"/>
              <a:gd name="connsiteY1" fmla="*/ 25989 h 560953"/>
              <a:gd name="connsiteX0" fmla="*/ 0 w 2391716"/>
              <a:gd name="connsiteY0" fmla="*/ 957156 h 957156"/>
              <a:gd name="connsiteX1" fmla="*/ 2391716 w 2391716"/>
              <a:gd name="connsiteY1" fmla="*/ 17178 h 957156"/>
              <a:gd name="connsiteX0" fmla="*/ 0 w 2391716"/>
              <a:gd name="connsiteY0" fmla="*/ 939978 h 939978"/>
              <a:gd name="connsiteX1" fmla="*/ 2391716 w 2391716"/>
              <a:gd name="connsiteY1" fmla="*/ 0 h 939978"/>
              <a:gd name="connsiteX0" fmla="*/ 0 w 2405941"/>
              <a:gd name="connsiteY0" fmla="*/ 916153 h 916153"/>
              <a:gd name="connsiteX1" fmla="*/ 2405941 w 2405941"/>
              <a:gd name="connsiteY1" fmla="*/ 0 h 916153"/>
            </a:gdLst>
            <a:ahLst/>
            <a:cxnLst>
              <a:cxn ang="0">
                <a:pos x="connsiteX0" y="connsiteY0"/>
              </a:cxn>
              <a:cxn ang="0">
                <a:pos x="connsiteX1" y="connsiteY1"/>
              </a:cxn>
            </a:cxnLst>
            <a:rect l="l" t="t" r="r" b="b"/>
            <a:pathLst>
              <a:path w="2405941" h="916153">
                <a:moveTo>
                  <a:pt x="0" y="916153"/>
                </a:moveTo>
                <a:cubicBezTo>
                  <a:pt x="806987" y="892018"/>
                  <a:pt x="1373755" y="156355"/>
                  <a:pt x="2405941" y="0"/>
                </a:cubicBezTo>
              </a:path>
            </a:pathLst>
          </a:custGeom>
          <a:no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6" name="Freeform 35">
            <a:extLst>
              <a:ext uri="{FF2B5EF4-FFF2-40B4-BE49-F238E27FC236}">
                <a16:creationId xmlns:a16="http://schemas.microsoft.com/office/drawing/2014/main" id="{AD4527D4-21CD-0030-D219-94D7BD0C9BA7}"/>
              </a:ext>
              <a:ext uri="{C183D7F6-B498-43B3-948B-1728B52AA6E4}">
                <adec:decorative xmlns:adec="http://schemas.microsoft.com/office/drawing/2017/decorative" val="1"/>
              </a:ext>
            </a:extLst>
          </p:cNvPr>
          <p:cNvSpPr/>
          <p:nvPr/>
        </p:nvSpPr>
        <p:spPr bwMode="auto">
          <a:xfrm>
            <a:off x="5126979" y="4573238"/>
            <a:ext cx="2032372" cy="853944"/>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2334819"/>
              <a:gd name="connsiteY0" fmla="*/ 372253 h 387309"/>
              <a:gd name="connsiteX1" fmla="*/ 2334819 w 2334819"/>
              <a:gd name="connsiteY1" fmla="*/ 27883 h 387309"/>
              <a:gd name="connsiteX0" fmla="*/ 0 w 2434389"/>
              <a:gd name="connsiteY0" fmla="*/ 873002 h 881698"/>
              <a:gd name="connsiteX1" fmla="*/ 2434389 w 2434389"/>
              <a:gd name="connsiteY1" fmla="*/ 16407 h 881698"/>
              <a:gd name="connsiteX0" fmla="*/ 0 w 2434389"/>
              <a:gd name="connsiteY0" fmla="*/ 875258 h 875258"/>
              <a:gd name="connsiteX1" fmla="*/ 2434389 w 2434389"/>
              <a:gd name="connsiteY1" fmla="*/ 18663 h 875258"/>
              <a:gd name="connsiteX0" fmla="*/ 0 w 2434389"/>
              <a:gd name="connsiteY0" fmla="*/ 856595 h 856595"/>
              <a:gd name="connsiteX1" fmla="*/ 2434389 w 2434389"/>
              <a:gd name="connsiteY1" fmla="*/ 0 h 856595"/>
            </a:gdLst>
            <a:ahLst/>
            <a:cxnLst>
              <a:cxn ang="0">
                <a:pos x="connsiteX0" y="connsiteY0"/>
              </a:cxn>
              <a:cxn ang="0">
                <a:pos x="connsiteX1" y="connsiteY1"/>
              </a:cxn>
            </a:cxnLst>
            <a:rect l="l" t="t" r="r" b="b"/>
            <a:pathLst>
              <a:path w="2434389" h="856595">
                <a:moveTo>
                  <a:pt x="0" y="856595"/>
                </a:moveTo>
                <a:cubicBezTo>
                  <a:pt x="1063026" y="820547"/>
                  <a:pt x="1345306" y="72971"/>
                  <a:pt x="2434389" y="0"/>
                </a:cubicBezTo>
              </a:path>
            </a:pathLst>
          </a:custGeom>
          <a:no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29">
            <a:extLst>
              <a:ext uri="{FF2B5EF4-FFF2-40B4-BE49-F238E27FC236}">
                <a16:creationId xmlns:a16="http://schemas.microsoft.com/office/drawing/2014/main" id="{035EF55E-AD76-CCF7-FE2B-973DFDD844BE}"/>
              </a:ext>
              <a:ext uri="{C183D7F6-B498-43B3-948B-1728B52AA6E4}">
                <adec:decorative xmlns:adec="http://schemas.microsoft.com/office/drawing/2017/decorative" val="1"/>
              </a:ext>
            </a:extLst>
          </p:cNvPr>
          <p:cNvSpPr/>
          <p:nvPr/>
        </p:nvSpPr>
        <p:spPr bwMode="auto">
          <a:xfrm>
            <a:off x="5126979" y="3057425"/>
            <a:ext cx="2008622" cy="913318"/>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1979209"/>
              <a:gd name="connsiteY0" fmla="*/ 557083 h 568914"/>
              <a:gd name="connsiteX1" fmla="*/ 1979209 w 1979209"/>
              <a:gd name="connsiteY1" fmla="*/ 22119 h 568914"/>
              <a:gd name="connsiteX0" fmla="*/ 0 w 1979209"/>
              <a:gd name="connsiteY0" fmla="*/ 560953 h 560953"/>
              <a:gd name="connsiteX1" fmla="*/ 1979209 w 1979209"/>
              <a:gd name="connsiteY1" fmla="*/ 25989 h 560953"/>
              <a:gd name="connsiteX0" fmla="*/ 0 w 2391716"/>
              <a:gd name="connsiteY0" fmla="*/ 957156 h 957156"/>
              <a:gd name="connsiteX1" fmla="*/ 2391716 w 2391716"/>
              <a:gd name="connsiteY1" fmla="*/ 17178 h 957156"/>
              <a:gd name="connsiteX0" fmla="*/ 0 w 2391716"/>
              <a:gd name="connsiteY0" fmla="*/ 939978 h 939978"/>
              <a:gd name="connsiteX1" fmla="*/ 2391716 w 2391716"/>
              <a:gd name="connsiteY1" fmla="*/ 0 h 939978"/>
              <a:gd name="connsiteX0" fmla="*/ 0 w 2405941"/>
              <a:gd name="connsiteY0" fmla="*/ 916153 h 916153"/>
              <a:gd name="connsiteX1" fmla="*/ 2405941 w 2405941"/>
              <a:gd name="connsiteY1" fmla="*/ 0 h 916153"/>
            </a:gdLst>
            <a:ahLst/>
            <a:cxnLst>
              <a:cxn ang="0">
                <a:pos x="connsiteX0" y="connsiteY0"/>
              </a:cxn>
              <a:cxn ang="0">
                <a:pos x="connsiteX1" y="connsiteY1"/>
              </a:cxn>
            </a:cxnLst>
            <a:rect l="l" t="t" r="r" b="b"/>
            <a:pathLst>
              <a:path w="2405941" h="916153">
                <a:moveTo>
                  <a:pt x="0" y="916153"/>
                </a:moveTo>
                <a:cubicBezTo>
                  <a:pt x="806987" y="892018"/>
                  <a:pt x="1373755" y="156355"/>
                  <a:pt x="2405941" y="0"/>
                </a:cubicBezTo>
              </a:path>
            </a:pathLst>
          </a:custGeom>
          <a:no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1" name="Title 20">
            <a:extLst>
              <a:ext uri="{FF2B5EF4-FFF2-40B4-BE49-F238E27FC236}">
                <a16:creationId xmlns:a16="http://schemas.microsoft.com/office/drawing/2014/main" id="{BCAD6F75-EE73-5A1B-F7A1-51C66BCE59CB}"/>
              </a:ext>
            </a:extLst>
          </p:cNvPr>
          <p:cNvSpPr>
            <a:spLocks noGrp="1"/>
          </p:cNvSpPr>
          <p:nvPr>
            <p:ph type="title" idx="4294967295"/>
          </p:nvPr>
        </p:nvSpPr>
        <p:spPr>
          <a:xfrm>
            <a:off x="587375" y="496570"/>
            <a:ext cx="11017250" cy="554038"/>
          </a:xfrm>
        </p:spPr>
        <p:txBody>
          <a:bodyPr>
            <a:normAutofit fontScale="90000"/>
          </a:bodyPr>
          <a:lstStyle/>
          <a:p>
            <a:pPr algn="ctr"/>
            <a:r>
              <a:rPr lang="en-US">
                <a:cs typeface="Segoe UI"/>
              </a:rPr>
              <a:t>The unified app platform for the era of AI</a:t>
            </a:r>
            <a:endParaRPr lang="en-US"/>
          </a:p>
        </p:txBody>
      </p:sp>
      <p:grpSp>
        <p:nvGrpSpPr>
          <p:cNvPr id="67" name="Group 66">
            <a:extLst>
              <a:ext uri="{FF2B5EF4-FFF2-40B4-BE49-F238E27FC236}">
                <a16:creationId xmlns:a16="http://schemas.microsoft.com/office/drawing/2014/main" id="{E9015BE0-400A-71F0-BA5B-8E86AB18ABF4}"/>
              </a:ext>
              <a:ext uri="{C183D7F6-B498-43B3-948B-1728B52AA6E4}">
                <adec:decorative xmlns:adec="http://schemas.microsoft.com/office/drawing/2017/decorative" val="1"/>
              </a:ext>
            </a:extLst>
          </p:cNvPr>
          <p:cNvGrpSpPr/>
          <p:nvPr/>
        </p:nvGrpSpPr>
        <p:grpSpPr>
          <a:xfrm>
            <a:off x="1085931" y="3067372"/>
            <a:ext cx="4041048" cy="2810487"/>
            <a:chOff x="1085931" y="3067372"/>
            <a:chExt cx="4041048" cy="2810487"/>
          </a:xfrm>
        </p:grpSpPr>
        <p:sp>
          <p:nvSpPr>
            <p:cNvPr id="5" name="Rounded Rectangle 5">
              <a:extLst>
                <a:ext uri="{FF2B5EF4-FFF2-40B4-BE49-F238E27FC236}">
                  <a16:creationId xmlns:a16="http://schemas.microsoft.com/office/drawing/2014/main" id="{76E6A415-D0CF-3E69-5417-D27DA6D398FE}"/>
                </a:ext>
                <a:ext uri="{C183D7F6-B498-43B3-948B-1728B52AA6E4}">
                  <adec:decorative xmlns:adec="http://schemas.microsoft.com/office/drawing/2017/decorative" val="1"/>
                </a:ext>
              </a:extLst>
            </p:cNvPr>
            <p:cNvSpPr/>
            <p:nvPr/>
          </p:nvSpPr>
          <p:spPr bwMode="auto">
            <a:xfrm>
              <a:off x="1200204" y="3067372"/>
              <a:ext cx="3926775" cy="2810487"/>
            </a:xfrm>
            <a:prstGeom prst="roundRect">
              <a:avLst>
                <a:gd name="adj" fmla="val 9594"/>
              </a:avLst>
            </a:prstGeom>
            <a:no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E9A56F36-AB5F-AF8F-2B57-9A4A54678404}"/>
                </a:ext>
              </a:extLst>
            </p:cNvPr>
            <p:cNvSpPr txBox="1"/>
            <p:nvPr/>
          </p:nvSpPr>
          <p:spPr>
            <a:xfrm>
              <a:off x="1096806" y="5027072"/>
              <a:ext cx="3918160" cy="400110"/>
            </a:xfrm>
            <a:prstGeom prst="rect">
              <a:avLst/>
            </a:prstGeom>
            <a:noFill/>
          </p:spPr>
          <p:txBody>
            <a:bodyPr wrap="square" lIns="251999"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a:ea typeface="+mn-ea"/>
                  <a:cs typeface="Segoe UI Semibold"/>
                </a:rPr>
                <a:t>Point-in-time ROI</a:t>
              </a:r>
              <a:endParaRPr kumimoji="0" lang="en-US" sz="2000" b="0" i="0" u="none" strike="noStrike" kern="1200" cap="none" spc="0" normalizeH="0" baseline="0" noProof="0" dirty="0">
                <a:ln w="3175">
                  <a:noFill/>
                </a:ln>
                <a:solidFill>
                  <a:schemeClr val="tx1"/>
                </a:solidFill>
                <a:effectLst/>
                <a:uLnTx/>
                <a:uFillTx/>
                <a:latin typeface="Segoe UI"/>
                <a:ea typeface="+mn-ea"/>
                <a:cs typeface="Segoe UI Semibold" panose="020B0502040204020203" pitchFamily="34" charset="0"/>
              </a:endParaRPr>
            </a:p>
          </p:txBody>
        </p:sp>
        <p:sp>
          <p:nvSpPr>
            <p:cNvPr id="43" name="TextBox 42">
              <a:extLst>
                <a:ext uri="{FF2B5EF4-FFF2-40B4-BE49-F238E27FC236}">
                  <a16:creationId xmlns:a16="http://schemas.microsoft.com/office/drawing/2014/main" id="{72FE07D3-0C9C-0728-4BF1-46FEFE2F0C05}"/>
                </a:ext>
              </a:extLst>
            </p:cNvPr>
            <p:cNvSpPr txBox="1"/>
            <p:nvPr/>
          </p:nvSpPr>
          <p:spPr>
            <a:xfrm>
              <a:off x="1126959" y="3687897"/>
              <a:ext cx="3881604" cy="400110"/>
            </a:xfrm>
            <a:prstGeom prst="rect">
              <a:avLst/>
            </a:prstGeom>
            <a:noFill/>
          </p:spPr>
          <p:txBody>
            <a:bodyPr wrap="square" lIns="251999"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effectLst/>
                  <a:uLnTx/>
                  <a:uFillTx/>
                  <a:latin typeface="Segoe UI"/>
                  <a:ea typeface="+mn-ea"/>
                  <a:cs typeface="Segoe UI Semibold"/>
                </a:rPr>
                <a:t>Single model</a:t>
              </a:r>
              <a:endParaRPr kumimoji="0" lang="en-US" sz="2000" b="0" i="0" u="none" strike="noStrike" kern="1200" cap="none" spc="0" normalizeH="0" baseline="0" noProof="0">
                <a:ln w="3175">
                  <a:noFill/>
                </a:ln>
                <a:effectLst/>
                <a:uLnTx/>
                <a:uFillTx/>
                <a:latin typeface="Segoe UI"/>
                <a:ea typeface="+mn-ea"/>
                <a:cs typeface="Segoe UI Semibold" panose="020B0502040204020203" pitchFamily="34" charset="0"/>
              </a:endParaRPr>
            </a:p>
          </p:txBody>
        </p:sp>
        <p:sp>
          <p:nvSpPr>
            <p:cNvPr id="45" name="TextBox 44">
              <a:extLst>
                <a:ext uri="{FF2B5EF4-FFF2-40B4-BE49-F238E27FC236}">
                  <a16:creationId xmlns:a16="http://schemas.microsoft.com/office/drawing/2014/main" id="{B4712483-F8B5-CEA1-1E6C-518DEA4A581C}"/>
                </a:ext>
              </a:extLst>
            </p:cNvPr>
            <p:cNvSpPr txBox="1"/>
            <p:nvPr/>
          </p:nvSpPr>
          <p:spPr>
            <a:xfrm>
              <a:off x="1085931" y="4357484"/>
              <a:ext cx="3937650" cy="400110"/>
            </a:xfrm>
            <a:prstGeom prst="rect">
              <a:avLst/>
            </a:prstGeom>
            <a:noFill/>
          </p:spPr>
          <p:txBody>
            <a:bodyPr wrap="square" lIns="251999"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a:ea typeface="+mn-ea"/>
                  <a:cs typeface="Segoe UI Semibold"/>
                </a:rPr>
                <a:t>Simple POCs</a:t>
              </a:r>
              <a:endParaRPr kumimoji="0" lang="en-US" sz="1600" b="0" i="0" u="none" strike="noStrike" kern="1200" cap="none" spc="0" normalizeH="0" baseline="0" noProof="0">
                <a:ln w="3175">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cxnSp>
          <p:nvCxnSpPr>
            <p:cNvPr id="3" name="Straight Connector 2">
              <a:extLst>
                <a:ext uri="{FF2B5EF4-FFF2-40B4-BE49-F238E27FC236}">
                  <a16:creationId xmlns:a16="http://schemas.microsoft.com/office/drawing/2014/main" id="{DAE8D523-A183-B3AC-D3CC-9D3DCFA52C99}"/>
                </a:ext>
                <a:ext uri="{C183D7F6-B498-43B3-948B-1728B52AA6E4}">
                  <adec:decorative xmlns:adec="http://schemas.microsoft.com/office/drawing/2017/decorative" val="1"/>
                </a:ext>
              </a:extLst>
            </p:cNvPr>
            <p:cNvCxnSpPr>
              <a:cxnSpLocks/>
            </p:cNvCxnSpPr>
            <p:nvPr/>
          </p:nvCxnSpPr>
          <p:spPr>
            <a:xfrm>
              <a:off x="1200204" y="4300603"/>
              <a:ext cx="3911757" cy="0"/>
            </a:xfrm>
            <a:prstGeom prst="line">
              <a:avLst/>
            </a:prstGeom>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6E1F74D-E50A-70A8-8E4C-8E69C7DEE787}"/>
                </a:ext>
                <a:ext uri="{C183D7F6-B498-43B3-948B-1728B52AA6E4}">
                  <adec:decorative xmlns:adec="http://schemas.microsoft.com/office/drawing/2017/decorative" val="1"/>
                </a:ext>
              </a:extLst>
            </p:cNvPr>
            <p:cNvCxnSpPr>
              <a:cxnSpLocks/>
            </p:cNvCxnSpPr>
            <p:nvPr/>
          </p:nvCxnSpPr>
          <p:spPr>
            <a:xfrm>
              <a:off x="1200204" y="5082798"/>
              <a:ext cx="3926775" cy="0"/>
            </a:xfrm>
            <a:prstGeom prst="line">
              <a:avLst/>
            </a:prstGeom>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036A36DC-9731-A819-55B1-545D6E957BDD}"/>
              </a:ext>
              <a:ext uri="{C183D7F6-B498-43B3-948B-1728B52AA6E4}">
                <adec:decorative xmlns:adec="http://schemas.microsoft.com/office/drawing/2017/decorative" val="1"/>
              </a:ext>
            </a:extLst>
          </p:cNvPr>
          <p:cNvGrpSpPr/>
          <p:nvPr/>
        </p:nvGrpSpPr>
        <p:grpSpPr>
          <a:xfrm>
            <a:off x="7152831" y="2168713"/>
            <a:ext cx="3903142" cy="3016225"/>
            <a:chOff x="7152831" y="2168713"/>
            <a:chExt cx="3903142" cy="3016225"/>
          </a:xfrm>
        </p:grpSpPr>
        <p:sp>
          <p:nvSpPr>
            <p:cNvPr id="23" name="Rounded Rectangle 5">
              <a:extLst>
                <a:ext uri="{FF2B5EF4-FFF2-40B4-BE49-F238E27FC236}">
                  <a16:creationId xmlns:a16="http://schemas.microsoft.com/office/drawing/2014/main" id="{F0769EEF-F542-6B21-7EC4-E2EA49F44DB4}"/>
                </a:ext>
                <a:ext uri="{C183D7F6-B498-43B3-948B-1728B52AA6E4}">
                  <adec:decorative xmlns:adec="http://schemas.microsoft.com/office/drawing/2017/decorative" val="1"/>
                </a:ext>
              </a:extLst>
            </p:cNvPr>
            <p:cNvSpPr/>
            <p:nvPr/>
          </p:nvSpPr>
          <p:spPr bwMode="auto">
            <a:xfrm>
              <a:off x="7152831" y="2168713"/>
              <a:ext cx="3903142" cy="3016225"/>
            </a:xfrm>
            <a:prstGeom prst="roundRect">
              <a:avLst>
                <a:gd name="adj" fmla="val 9594"/>
              </a:avLst>
            </a:prstGeom>
            <a:no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555899F7-01E8-B097-4A0C-7B8960EBCEE9}"/>
                </a:ext>
                <a:ext uri="{C183D7F6-B498-43B3-948B-1728B52AA6E4}">
                  <adec:decorative xmlns:adec="http://schemas.microsoft.com/office/drawing/2017/decorative" val="1"/>
                </a:ext>
              </a:extLst>
            </p:cNvPr>
            <p:cNvSpPr txBox="1"/>
            <p:nvPr/>
          </p:nvSpPr>
          <p:spPr>
            <a:xfrm>
              <a:off x="7322539" y="4354695"/>
              <a:ext cx="3563725" cy="400110"/>
            </a:xfrm>
            <a:prstGeom prst="rect">
              <a:avLst/>
            </a:prstGeom>
            <a:noFill/>
          </p:spPr>
          <p:txBody>
            <a:bodyPr wrap="square" lIns="324000">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a:ea typeface="+mn-ea"/>
                  <a:cs typeface="Segoe UI Semibold" panose="020B0502040204020203" pitchFamily="34" charset="0"/>
                </a:rPr>
                <a:t>Continuous improvement </a:t>
              </a:r>
            </a:p>
          </p:txBody>
        </p:sp>
        <p:sp>
          <p:nvSpPr>
            <p:cNvPr id="26" name="TextBox 25">
              <a:extLst>
                <a:ext uri="{FF2B5EF4-FFF2-40B4-BE49-F238E27FC236}">
                  <a16:creationId xmlns:a16="http://schemas.microsoft.com/office/drawing/2014/main" id="{95296BE0-F514-6576-B8BB-85ECAA2A5C08}"/>
                </a:ext>
                <a:ext uri="{C183D7F6-B498-43B3-948B-1728B52AA6E4}">
                  <adec:decorative xmlns:adec="http://schemas.microsoft.com/office/drawing/2017/decorative" val="1"/>
                </a:ext>
              </a:extLst>
            </p:cNvPr>
            <p:cNvSpPr txBox="1"/>
            <p:nvPr/>
          </p:nvSpPr>
          <p:spPr>
            <a:xfrm>
              <a:off x="7542344" y="2857370"/>
              <a:ext cx="2927590" cy="400110"/>
            </a:xfrm>
            <a:prstGeom prst="rect">
              <a:avLst/>
            </a:prstGeom>
            <a:noFill/>
          </p:spPr>
          <p:txBody>
            <a:bodyPr wrap="square" lIns="32400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effectLst/>
                  <a:uLnTx/>
                  <a:uFillTx/>
                  <a:latin typeface="Segoe UI"/>
                  <a:ea typeface="+mn-ea"/>
                  <a:cs typeface="Segoe UI Semibold"/>
                </a:rPr>
                <a:t>Multi-model</a:t>
              </a:r>
            </a:p>
          </p:txBody>
        </p:sp>
        <p:sp>
          <p:nvSpPr>
            <p:cNvPr id="27" name="TextBox 26">
              <a:extLst>
                <a:ext uri="{FF2B5EF4-FFF2-40B4-BE49-F238E27FC236}">
                  <a16:creationId xmlns:a16="http://schemas.microsoft.com/office/drawing/2014/main" id="{A841B8A3-691E-459A-6598-23F62877195D}"/>
                </a:ext>
                <a:ext uri="{C183D7F6-B498-43B3-948B-1728B52AA6E4}">
                  <adec:decorative xmlns:adec="http://schemas.microsoft.com/office/drawing/2017/decorative" val="1"/>
                </a:ext>
              </a:extLst>
            </p:cNvPr>
            <p:cNvSpPr txBox="1"/>
            <p:nvPr/>
          </p:nvSpPr>
          <p:spPr>
            <a:xfrm>
              <a:off x="7542344" y="3569553"/>
              <a:ext cx="2927590" cy="400110"/>
            </a:xfrm>
            <a:prstGeom prst="rect">
              <a:avLst/>
            </a:prstGeom>
            <a:noFill/>
          </p:spPr>
          <p:txBody>
            <a:bodyPr wrap="square" lIns="324000">
              <a:spAutoFit/>
            </a:bodyPr>
            <a:lstStyle>
              <a:defPPr>
                <a:defRPr lang="en-US"/>
              </a:defPPr>
              <a:lvl1pPr marR="0" lvl="0" indent="0" fontAlgn="auto">
                <a:lnSpc>
                  <a:spcPct val="100000"/>
                </a:lnSpc>
                <a:spcBef>
                  <a:spcPts val="0"/>
                </a:spcBef>
                <a:spcAft>
                  <a:spcPts val="0"/>
                </a:spcAft>
                <a:buClrTx/>
                <a:buSzTx/>
                <a:buFontTx/>
                <a:buNone/>
                <a:tabLst/>
                <a:defRPr sz="1600" b="1">
                  <a:ln w="3175">
                    <a:noFill/>
                  </a:ln>
                  <a:gradFill>
                    <a:gsLst>
                      <a:gs pos="72989">
                        <a:schemeClr val="tx1"/>
                      </a:gs>
                      <a:gs pos="42000">
                        <a:schemeClr val="tx1"/>
                      </a:gs>
                    </a:gsLst>
                    <a:path path="circle">
                      <a:fillToRect r="100000" b="100000"/>
                    </a:path>
                  </a:gra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a:ea typeface="+mn-ea"/>
                  <a:cs typeface="Segoe UI Semibold" panose="020B0502040204020203" pitchFamily="34" charset="0"/>
                </a:rPr>
                <a:t>Automated workflows</a:t>
              </a:r>
            </a:p>
          </p:txBody>
        </p:sp>
      </p:grpSp>
      <p:sp>
        <p:nvSpPr>
          <p:cNvPr id="49" name="Text Placeholder 6" descr="From&#10;1. Single model&#10;2. AI Bots&#10;3. Bespoke governance&#10;&#10;Platform Shift occurs&#10;&#10;To&#10;1. Multi-model&#10;2. Agentic AI apps&#10;3. Unified governance">
            <a:extLst>
              <a:ext uri="{FF2B5EF4-FFF2-40B4-BE49-F238E27FC236}">
                <a16:creationId xmlns:a16="http://schemas.microsoft.com/office/drawing/2014/main" id="{E5EC2186-5F84-7C65-3EAC-F8775AB0256E}"/>
              </a:ext>
            </a:extLst>
          </p:cNvPr>
          <p:cNvSpPr txBox="1">
            <a:spLocks/>
          </p:cNvSpPr>
          <p:nvPr/>
        </p:nvSpPr>
        <p:spPr>
          <a:xfrm>
            <a:off x="2304530" y="2806245"/>
            <a:ext cx="1642536" cy="502360"/>
          </a:xfrm>
          <a:prstGeom prst="roundRect">
            <a:avLst>
              <a:gd name="adj" fmla="val 50000"/>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72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From</a:t>
            </a:r>
          </a:p>
        </p:txBody>
      </p:sp>
      <p:sp>
        <p:nvSpPr>
          <p:cNvPr id="16" name="Rounded Rectangle 1">
            <a:extLst>
              <a:ext uri="{FF2B5EF4-FFF2-40B4-BE49-F238E27FC236}">
                <a16:creationId xmlns:a16="http://schemas.microsoft.com/office/drawing/2014/main" id="{51CD7860-276F-4B85-53A6-313DE703388C}"/>
              </a:ext>
              <a:ext uri="{C183D7F6-B498-43B3-948B-1728B52AA6E4}">
                <adec:decorative xmlns:adec="http://schemas.microsoft.com/office/drawing/2017/decorative" val="1"/>
              </a:ext>
            </a:extLst>
          </p:cNvPr>
          <p:cNvSpPr/>
          <p:nvPr/>
        </p:nvSpPr>
        <p:spPr bwMode="auto">
          <a:xfrm rot="16200000">
            <a:off x="4721329" y="3821801"/>
            <a:ext cx="2810486" cy="617936"/>
          </a:xfrm>
          <a:prstGeom prst="roundRect">
            <a:avLst/>
          </a:prstGeom>
          <a:solidFill>
            <a:srgbClr val="091F2C"/>
          </a:solidFill>
          <a:ln w="19050">
            <a:gradFill>
              <a:gsLst>
                <a:gs pos="0">
                  <a:srgbClr val="F4364C"/>
                </a:gs>
                <a:gs pos="8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Platform Shift</a:t>
            </a:r>
          </a:p>
        </p:txBody>
      </p:sp>
      <p:sp>
        <p:nvSpPr>
          <p:cNvPr id="29" name="Text Placeholder 6">
            <a:extLst>
              <a:ext uri="{FF2B5EF4-FFF2-40B4-BE49-F238E27FC236}">
                <a16:creationId xmlns:a16="http://schemas.microsoft.com/office/drawing/2014/main" id="{E9005647-5A84-CDCE-06AD-7219711E4E89}"/>
              </a:ext>
              <a:ext uri="{C183D7F6-B498-43B3-948B-1728B52AA6E4}">
                <adec:decorative xmlns:adec="http://schemas.microsoft.com/office/drawing/2017/decorative" val="1"/>
              </a:ext>
            </a:extLst>
          </p:cNvPr>
          <p:cNvSpPr txBox="1">
            <a:spLocks/>
          </p:cNvSpPr>
          <p:nvPr/>
        </p:nvSpPr>
        <p:spPr>
          <a:xfrm>
            <a:off x="8283135" y="1917533"/>
            <a:ext cx="1642536" cy="502360"/>
          </a:xfrm>
          <a:prstGeom prst="roundRect">
            <a:avLst>
              <a:gd name="adj" fmla="val 50000"/>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72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2800" b="0"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To</a:t>
            </a:r>
          </a:p>
        </p:txBody>
      </p:sp>
      <p:grpSp>
        <p:nvGrpSpPr>
          <p:cNvPr id="9" name="Group 8">
            <a:extLst>
              <a:ext uri="{FF2B5EF4-FFF2-40B4-BE49-F238E27FC236}">
                <a16:creationId xmlns:a16="http://schemas.microsoft.com/office/drawing/2014/main" id="{733EDF8A-B556-6ACC-7905-7A34F731FDF0}"/>
              </a:ext>
              <a:ext uri="{C183D7F6-B498-43B3-948B-1728B52AA6E4}">
                <adec:decorative xmlns:adec="http://schemas.microsoft.com/office/drawing/2017/decorative" val="1"/>
              </a:ext>
            </a:extLst>
          </p:cNvPr>
          <p:cNvGrpSpPr/>
          <p:nvPr/>
        </p:nvGrpSpPr>
        <p:grpSpPr>
          <a:xfrm>
            <a:off x="7029629" y="3640565"/>
            <a:ext cx="219835" cy="219834"/>
            <a:chOff x="1613419" y="2537559"/>
            <a:chExt cx="339399" cy="339399"/>
          </a:xfrm>
          <a:effectLst/>
        </p:grpSpPr>
        <p:sp>
          <p:nvSpPr>
            <p:cNvPr id="11" name="Oval 10">
              <a:extLst>
                <a:ext uri="{FF2B5EF4-FFF2-40B4-BE49-F238E27FC236}">
                  <a16:creationId xmlns:a16="http://schemas.microsoft.com/office/drawing/2014/main" id="{D738DB3F-BB8F-18FE-B21F-83625F2CCFD3}"/>
                </a:ext>
              </a:extLst>
            </p:cNvPr>
            <p:cNvSpPr/>
            <p:nvPr/>
          </p:nvSpPr>
          <p:spPr bwMode="auto">
            <a:xfrm>
              <a:off x="1613419" y="2537559"/>
              <a:ext cx="339399" cy="339399"/>
            </a:xfrm>
            <a:prstGeom prst="ellipse">
              <a:avLst/>
            </a:prstGeom>
            <a:solidFill>
              <a:srgbClr val="091F2C"/>
            </a:solidFill>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endParaRPr>
            </a:p>
          </p:txBody>
        </p:sp>
        <p:sp>
          <p:nvSpPr>
            <p:cNvPr id="15" name="Oval 14">
              <a:extLst>
                <a:ext uri="{FF2B5EF4-FFF2-40B4-BE49-F238E27FC236}">
                  <a16:creationId xmlns:a16="http://schemas.microsoft.com/office/drawing/2014/main" id="{6F574AB2-6EEC-664C-331A-DF8831963D73}"/>
                </a:ext>
              </a:extLst>
            </p:cNvPr>
            <p:cNvSpPr/>
            <p:nvPr/>
          </p:nvSpPr>
          <p:spPr bwMode="auto">
            <a:xfrm>
              <a:off x="1689619" y="2613759"/>
              <a:ext cx="186999" cy="186999"/>
            </a:xfrm>
            <a:prstGeom prst="ellipse">
              <a:avLst/>
            </a:prstGeom>
            <a:gradFill>
              <a:gsLst>
                <a:gs pos="0">
                  <a:srgbClr val="F4364C"/>
                </a:gs>
                <a:gs pos="80000">
                  <a:srgbClr val="C03BC4"/>
                </a:gs>
              </a:gsLst>
              <a:lin ang="5400000" scaled="1"/>
            </a:gra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B0A03FC2-2E8B-11AE-3DFA-8813C789BA28}"/>
              </a:ext>
              <a:ext uri="{C183D7F6-B498-43B3-948B-1728B52AA6E4}">
                <adec:decorative xmlns:adec="http://schemas.microsoft.com/office/drawing/2017/decorative" val="1"/>
              </a:ext>
            </a:extLst>
          </p:cNvPr>
          <p:cNvGrpSpPr/>
          <p:nvPr/>
        </p:nvGrpSpPr>
        <p:grpSpPr>
          <a:xfrm>
            <a:off x="7050423" y="4444833"/>
            <a:ext cx="219835" cy="219834"/>
            <a:chOff x="1613419" y="2537559"/>
            <a:chExt cx="339399" cy="339399"/>
          </a:xfrm>
          <a:effectLst/>
        </p:grpSpPr>
        <p:sp>
          <p:nvSpPr>
            <p:cNvPr id="38" name="Oval 37">
              <a:extLst>
                <a:ext uri="{FF2B5EF4-FFF2-40B4-BE49-F238E27FC236}">
                  <a16:creationId xmlns:a16="http://schemas.microsoft.com/office/drawing/2014/main" id="{AE086947-421A-620F-5027-60A30002993B}"/>
                </a:ext>
              </a:extLst>
            </p:cNvPr>
            <p:cNvSpPr/>
            <p:nvPr/>
          </p:nvSpPr>
          <p:spPr bwMode="auto">
            <a:xfrm>
              <a:off x="1613419" y="2537559"/>
              <a:ext cx="339399" cy="339399"/>
            </a:xfrm>
            <a:prstGeom prst="ellipse">
              <a:avLst/>
            </a:prstGeom>
            <a:solidFill>
              <a:srgbClr val="091F2C"/>
            </a:solidFill>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endParaRPr>
            </a:p>
          </p:txBody>
        </p:sp>
        <p:sp>
          <p:nvSpPr>
            <p:cNvPr id="39" name="Oval 38">
              <a:extLst>
                <a:ext uri="{FF2B5EF4-FFF2-40B4-BE49-F238E27FC236}">
                  <a16:creationId xmlns:a16="http://schemas.microsoft.com/office/drawing/2014/main" id="{E14508AD-A268-98A8-2E17-DCD8717F65C9}"/>
                </a:ext>
              </a:extLst>
            </p:cNvPr>
            <p:cNvSpPr/>
            <p:nvPr/>
          </p:nvSpPr>
          <p:spPr bwMode="auto">
            <a:xfrm>
              <a:off x="1689619" y="2613759"/>
              <a:ext cx="186999" cy="186999"/>
            </a:xfrm>
            <a:prstGeom prst="ellipse">
              <a:avLst/>
            </a:prstGeom>
            <a:gradFill>
              <a:gsLst>
                <a:gs pos="0">
                  <a:srgbClr val="F4364C"/>
                </a:gs>
                <a:gs pos="80000">
                  <a:srgbClr val="C03BC4"/>
                </a:gs>
              </a:gsLst>
              <a:lin ang="5400000" scaled="1"/>
            </a:gra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137B603-C286-0ED6-4D2C-DB60E9FC947A}"/>
              </a:ext>
              <a:ext uri="{C183D7F6-B498-43B3-948B-1728B52AA6E4}">
                <adec:decorative xmlns:adec="http://schemas.microsoft.com/office/drawing/2017/decorative" val="1"/>
              </a:ext>
            </a:extLst>
          </p:cNvPr>
          <p:cNvGrpSpPr/>
          <p:nvPr/>
        </p:nvGrpSpPr>
        <p:grpSpPr>
          <a:xfrm>
            <a:off x="7030164" y="2950834"/>
            <a:ext cx="219835" cy="219834"/>
            <a:chOff x="1613419" y="2537559"/>
            <a:chExt cx="339399" cy="339399"/>
          </a:xfrm>
          <a:effectLst/>
        </p:grpSpPr>
        <p:sp>
          <p:nvSpPr>
            <p:cNvPr id="22" name="Oval 21">
              <a:extLst>
                <a:ext uri="{FF2B5EF4-FFF2-40B4-BE49-F238E27FC236}">
                  <a16:creationId xmlns:a16="http://schemas.microsoft.com/office/drawing/2014/main" id="{27E3766A-05FB-4802-7E93-CA35E18A8717}"/>
                </a:ext>
              </a:extLst>
            </p:cNvPr>
            <p:cNvSpPr/>
            <p:nvPr/>
          </p:nvSpPr>
          <p:spPr bwMode="auto">
            <a:xfrm>
              <a:off x="1613419" y="2537559"/>
              <a:ext cx="339399" cy="339399"/>
            </a:xfrm>
            <a:prstGeom prst="ellipse">
              <a:avLst/>
            </a:prstGeom>
            <a:solidFill>
              <a:srgbClr val="091F2C"/>
            </a:solidFill>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endParaRPr>
            </a:p>
          </p:txBody>
        </p:sp>
        <p:sp>
          <p:nvSpPr>
            <p:cNvPr id="28" name="Oval 27">
              <a:extLst>
                <a:ext uri="{FF2B5EF4-FFF2-40B4-BE49-F238E27FC236}">
                  <a16:creationId xmlns:a16="http://schemas.microsoft.com/office/drawing/2014/main" id="{E48DF471-6C7D-E9EF-A392-8DD69B9AAFE8}"/>
                </a:ext>
              </a:extLst>
            </p:cNvPr>
            <p:cNvSpPr/>
            <p:nvPr/>
          </p:nvSpPr>
          <p:spPr bwMode="auto">
            <a:xfrm>
              <a:off x="1689619" y="2613759"/>
              <a:ext cx="186999" cy="186999"/>
            </a:xfrm>
            <a:prstGeom prst="ellipse">
              <a:avLst/>
            </a:prstGeom>
            <a:gradFill>
              <a:gsLst>
                <a:gs pos="0">
                  <a:srgbClr val="F4364C"/>
                </a:gs>
                <a:gs pos="80000">
                  <a:srgbClr val="C03BC4"/>
                </a:gs>
              </a:gsLst>
              <a:lin ang="5400000" scaled="1"/>
            </a:gra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82899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grpId="1" nodeType="withEffect">
                                  <p:stCondLst>
                                    <p:cond delay="300"/>
                                  </p:stCondLst>
                                  <p:childTnLst>
                                    <p:animMotion origin="layout" path="M -2.08333E-7 -3.33333E-6 L -2.08333E-7 -0.03287 " pathEditMode="relative" rAng="0" ptsTypes="AA">
                                      <p:cBhvr>
                                        <p:cTn id="14" dur="700" spd="-100000" fill="hold"/>
                                        <p:tgtEl>
                                          <p:spTgt spid="49"/>
                                        </p:tgtEl>
                                        <p:attrNameLst>
                                          <p:attrName>ppt_x</p:attrName>
                                          <p:attrName>ppt_y</p:attrName>
                                        </p:attrNameLst>
                                      </p:cBhvr>
                                      <p:rCtr x="0" y="-1644"/>
                                    </p:animMotion>
                                  </p:childTnLst>
                                </p:cTn>
                              </p:par>
                              <p:par>
                                <p:cTn id="15" presetID="10" presetClass="entr" presetSubtype="0" fill="hold" nodeType="withEffect">
                                  <p:stCondLst>
                                    <p:cond delay="30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42" presetClass="path" presetSubtype="0" decel="100000" fill="hold" nodeType="withEffect">
                                  <p:stCondLst>
                                    <p:cond delay="300"/>
                                  </p:stCondLst>
                                  <p:childTnLst>
                                    <p:animMotion origin="layout" path="M 2.29167E-6 -3.33333E-6 L 2.29167E-6 0.03542 " pathEditMode="relative" rAng="0" ptsTypes="AA">
                                      <p:cBhvr>
                                        <p:cTn id="19" dur="700" spd="-100000" fill="hold"/>
                                        <p:tgtEl>
                                          <p:spTgt spid="6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300"/>
                                  </p:stCondLst>
                                  <p:childTnLst>
                                    <p:animMotion origin="layout" path="M -3.95833E-6 -4.81481E-6 L -3.95833E-6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8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800"/>
                                  </p:stCondLst>
                                  <p:childTnLst>
                                    <p:animMotion origin="layout" path="M -4.79167E-6 -3.7037E-6 L -4.79167E-6 -0.03287 " pathEditMode="relative" rAng="0" ptsTypes="AA">
                                      <p:cBhvr>
                                        <p:cTn id="29" dur="700" spd="-100000" fill="hold"/>
                                        <p:tgtEl>
                                          <p:spTgt spid="29"/>
                                        </p:tgtEl>
                                        <p:attrNameLst>
                                          <p:attrName>ppt_x</p:attrName>
                                          <p:attrName>ppt_y</p:attrName>
                                        </p:attrNameLst>
                                      </p:cBhvr>
                                      <p:rCtr x="0" y="-1644"/>
                                    </p:animMotion>
                                  </p:childTnLst>
                                </p:cTn>
                              </p:par>
                              <p:par>
                                <p:cTn id="30" presetID="10" presetClass="entr" presetSubtype="0" fill="hold" nodeType="withEffect">
                                  <p:stCondLst>
                                    <p:cond delay="8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42" presetClass="path" presetSubtype="0" decel="100000" fill="hold" nodeType="withEffect">
                                  <p:stCondLst>
                                    <p:cond delay="800"/>
                                  </p:stCondLst>
                                  <p:childTnLst>
                                    <p:animMotion origin="layout" path="M -4.79167E-6 -4.81481E-6 L -4.79167E-6 0.03542 " pathEditMode="relative" rAng="0" ptsTypes="AA">
                                      <p:cBhvr>
                                        <p:cTn id="34" dur="700" spd="-100000" fill="hold"/>
                                        <p:tgtEl>
                                          <p:spTgt spid="68"/>
                                        </p:tgtEl>
                                        <p:attrNameLst>
                                          <p:attrName>ppt_x</p:attrName>
                                          <p:attrName>ppt_y</p:attrName>
                                        </p:attrNameLst>
                                      </p:cBhvr>
                                      <p:rCtr x="0" y="1759"/>
                                    </p:animMotion>
                                  </p:childTnLst>
                                </p:cTn>
                              </p:par>
                              <p:par>
                                <p:cTn id="35" presetID="22" presetClass="entr" presetSubtype="8" fill="hold" grpId="0"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grpId="0" nodeType="withEffect">
                                  <p:stCondLst>
                                    <p:cond delay="60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par>
                                <p:cTn id="41" presetID="22" presetClass="entr" presetSubtype="8" fill="hold" grpId="0" nodeType="withEffect">
                                  <p:stCondLst>
                                    <p:cond delay="60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10" presetClass="entr" presetSubtype="0" fill="hold" nodeType="withEffect">
                                  <p:stCondLst>
                                    <p:cond delay="9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10" presetClass="entr" presetSubtype="0" fill="hold" nodeType="withEffect">
                                  <p:stCondLst>
                                    <p:cond delay="9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750"/>
                                        <p:tgtEl>
                                          <p:spTgt spid="9"/>
                                        </p:tgtEl>
                                      </p:cBhvr>
                                    </p:animEffect>
                                  </p:childTnLst>
                                </p:cTn>
                              </p:par>
                              <p:par>
                                <p:cTn id="50" presetID="10" presetClass="entr" presetSubtype="0" fill="hold" nodeType="withEffect">
                                  <p:stCondLst>
                                    <p:cond delay="9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6" grpId="0" animBg="1"/>
      <p:bldP spid="6" grpId="0" animBg="1"/>
      <p:bldP spid="21" grpId="0"/>
      <p:bldP spid="21" grpId="1"/>
      <p:bldP spid="49" grpId="0" animBg="1"/>
      <p:bldP spid="49" grpId="1" animBg="1"/>
      <p:bldP spid="16" grpId="0" animBg="1"/>
      <p:bldP spid="16" grpId="1" animBg="1"/>
      <p:bldP spid="29" grpId="0" animBg="1"/>
      <p:bldP spid="2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CF061EE-D25A-93E1-ACCF-E940E3D00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058664991"/>
      </p:ext>
    </p:extLst>
  </p:cSld>
  <p:clrMapOvr>
    <a:masterClrMapping/>
  </p:clrMapOvr>
  <p:transition>
    <p:fade/>
  </p:transition>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TA Template">
  <a:themeElements>
    <a:clrScheme name="Custom 4">
      <a:dk1>
        <a:srgbClr val="091F2C"/>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stTrackforAzure_Template_DARK_2024.potx  -  version 2.0: 3/12/2024 3:22 PM  -  Read-Only" id="{88E78C75-0C88-4AF0-AB9B-7623C1354020}" vid="{FA63AD04-D878-48E5-AC4D-7B1EE7724ECC}"/>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4.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5.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ED92CE2B-3255-4B45-BB1E-F5241FAEEB6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2.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3.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c7bcf79-b679-40f8-be69-68cade67a1ba" xsi:nil="true"/>
    <lcf76f155ced4ddcb4097134ff3c332f xmlns="d6b31ee8-d8e5-4736-9888-27fda560a1c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8177DC1C906C64AA07F25FA26C82E7D" ma:contentTypeVersion="14" ma:contentTypeDescription="Crear nuevo documento." ma:contentTypeScope="" ma:versionID="0c062783e9d1dd705d1529668cd3e9f9">
  <xsd:schema xmlns:xsd="http://www.w3.org/2001/XMLSchema" xmlns:xs="http://www.w3.org/2001/XMLSchema" xmlns:p="http://schemas.microsoft.com/office/2006/metadata/properties" xmlns:ns2="d6b31ee8-d8e5-4736-9888-27fda560a1cd" xmlns:ns3="4c7bcf79-b679-40f8-be69-68cade67a1ba" targetNamespace="http://schemas.microsoft.com/office/2006/metadata/properties" ma:root="true" ma:fieldsID="51b6f8ab890298047cf34d384731a85c" ns2:_="" ns3:_="">
    <xsd:import namespace="d6b31ee8-d8e5-4736-9888-27fda560a1cd"/>
    <xsd:import namespace="4c7bcf79-b679-40f8-be69-68cade67a1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31ee8-d8e5-4736-9888-27fda560a1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a8fcfbf5-f95c-43bd-b397-6f9b77b76c7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c7bcf79-b679-40f8-be69-68cade67a1ba"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6206eedd-aa39-4993-bec3-cc8fd7acb6aa}" ma:internalName="TaxCatchAll" ma:showField="CatchAllData" ma:web="4c7bcf79-b679-40f8-be69-68cade67a1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BD89D9-7255-4D5A-82E5-E966CAEE4330}">
  <ds:schemaRefs>
    <ds:schemaRef ds:uri="4c7bcf79-b679-40f8-be69-68cade67a1ba"/>
    <ds:schemaRef ds:uri="d6b31ee8-d8e5-4736-9888-27fda560a1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58386CD-59D2-4BC4-8FE7-40F4419B0498}">
  <ds:schemaRefs>
    <ds:schemaRef ds:uri="4c7bcf79-b679-40f8-be69-68cade67a1ba"/>
    <ds:schemaRef ds:uri="d6b31ee8-d8e5-4736-9888-27fda560a1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011BBF7-1CE1-4050-9514-DB9AE0D56D7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268</TotalTime>
  <Words>3143</Words>
  <Application>Microsoft Office PowerPoint</Application>
  <PresentationFormat>Widescreen</PresentationFormat>
  <Paragraphs>421</Paragraphs>
  <Slides>35</Slides>
  <Notes>28</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35</vt:i4>
      </vt:variant>
    </vt:vector>
  </HeadingPairs>
  <TitlesOfParts>
    <vt:vector size="57" baseType="lpstr">
      <vt:lpstr>Abadi Extra Light</vt:lpstr>
      <vt:lpstr>Aptos</vt:lpstr>
      <vt:lpstr>Arial</vt:lpstr>
      <vt:lpstr>Arial,Sans-Serif</vt:lpstr>
      <vt:lpstr>Calibri</vt:lpstr>
      <vt:lpstr>Consolas</vt:lpstr>
      <vt:lpstr>Segoe Sans Display Semibold</vt:lpstr>
      <vt:lpstr>Segoe Sans Text</vt:lpstr>
      <vt:lpstr>Segoe Sans Text Semibold</vt:lpstr>
      <vt:lpstr>Segoe UI</vt:lpstr>
      <vt:lpstr>Segoe UI Black</vt:lpstr>
      <vt:lpstr>Segoe UI Semibold</vt:lpstr>
      <vt:lpstr>Segoe UI Semilight</vt:lpstr>
      <vt:lpstr>Segoe UI Variable Display Semib</vt:lpstr>
      <vt:lpstr>Segoe UI Variable Display Semibold</vt:lpstr>
      <vt:lpstr>Segoe UI Variable Small Light</vt:lpstr>
      <vt:lpstr>Wingdings</vt:lpstr>
      <vt:lpstr>Office Theme</vt:lpstr>
      <vt:lpstr>FTA Template</vt:lpstr>
      <vt:lpstr>Test</vt:lpstr>
      <vt:lpstr>1_MS Ignite 16:9 Template Dark</vt:lpstr>
      <vt:lpstr>MS Ignite 16:9 Template Dark</vt:lpstr>
      <vt:lpstr>Gen AI Workshop  IA as a Service</vt:lpstr>
      <vt:lpstr>¡Gracias sponsors!</vt:lpstr>
      <vt:lpstr>2024 Data and AI landscape</vt:lpstr>
      <vt:lpstr>The next AI platform shift is here.</vt:lpstr>
      <vt:lpstr>Organizations are experimenting with multiple models </vt:lpstr>
      <vt:lpstr>Agents are becoming more capable</vt:lpstr>
      <vt:lpstr>80%</vt:lpstr>
      <vt:lpstr>The unified app platform for the era of AI</vt:lpstr>
      <vt:lpstr>PowerPoint Presentation</vt:lpstr>
      <vt:lpstr>PowerPoint Presentation</vt:lpstr>
      <vt:lpstr>PowerPoint Presentation</vt:lpstr>
      <vt:lpstr>What are the steps I take when I’m doing this?</vt:lpstr>
      <vt:lpstr>AI Tools Options for Developers (1/2)</vt:lpstr>
      <vt:lpstr>AI Tools Options for Developers (2/2)</vt:lpstr>
      <vt:lpstr>Azure AI Foundry</vt:lpstr>
      <vt:lpstr>What is the Azure AI Studio?</vt:lpstr>
      <vt:lpstr>Add generative AI to your apps to gain  true intelligence</vt:lpstr>
      <vt:lpstr>PowerPoint Presentation</vt:lpstr>
      <vt:lpstr>Discover, asses, customize, and deploy models</vt:lpstr>
      <vt:lpstr>Azure AI offers the best model selection</vt:lpstr>
      <vt:lpstr>Azure AI Model Catalog</vt:lpstr>
      <vt:lpstr>AI Studio: Model catalog</vt:lpstr>
      <vt:lpstr>A year of rapid growth and innovation</vt:lpstr>
      <vt:lpstr>Demo Show Model Catalog</vt:lpstr>
      <vt:lpstr>PowerPoint Presentation</vt:lpstr>
      <vt:lpstr>PowerPoint Presentation</vt:lpstr>
      <vt:lpstr>Making the right choice</vt:lpstr>
      <vt:lpstr>Making model selection simple</vt:lpstr>
      <vt:lpstr>Model Catalog meets key enterprise requirements</vt:lpstr>
      <vt:lpstr>Data privacy </vt:lpstr>
      <vt:lpstr>Vulnerability scanning with Hidden Layer model scanner</vt:lpstr>
      <vt:lpstr>Security and Compliance</vt:lpstr>
      <vt:lpstr>Azure AI Model Catalog</vt:lpstr>
      <vt:lpstr>Azure AI model inference API works with favorite SDK</vt:lpstr>
      <vt:lpstr>Model Customization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Alberto Díaz Martín</cp:lastModifiedBy>
  <cp:revision>36</cp:revision>
  <dcterms:created xsi:type="dcterms:W3CDTF">2020-02-08T21:32:28Z</dcterms:created>
  <dcterms:modified xsi:type="dcterms:W3CDTF">2024-11-26T11:22:23Z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0x01010018177DC1C906C64AA07F25FA26C82E7D</vt:lpwstr>
  </property>
  <property fmtid="{D5CDD505-2E9C-101B-9397-08002B2CF9AE}" pid="3" name="MediaServiceImageTags">
    <vt:lpwstr/>
  </property>
</Properties>
</file>